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7"/>
  </p:notesMasterIdLst>
  <p:sldIdLst>
    <p:sldId id="256" r:id="rId2"/>
    <p:sldId id="258" r:id="rId3"/>
    <p:sldId id="302" r:id="rId4"/>
    <p:sldId id="321" r:id="rId5"/>
    <p:sldId id="299" r:id="rId6"/>
    <p:sldId id="323" r:id="rId7"/>
    <p:sldId id="322" r:id="rId8"/>
    <p:sldId id="325" r:id="rId9"/>
    <p:sldId id="326" r:id="rId10"/>
    <p:sldId id="301" r:id="rId11"/>
    <p:sldId id="259" r:id="rId12"/>
    <p:sldId id="339" r:id="rId13"/>
    <p:sldId id="307" r:id="rId14"/>
    <p:sldId id="327" r:id="rId15"/>
    <p:sldId id="340" r:id="rId16"/>
    <p:sldId id="341" r:id="rId17"/>
    <p:sldId id="342" r:id="rId18"/>
    <p:sldId id="329" r:id="rId19"/>
    <p:sldId id="343" r:id="rId20"/>
    <p:sldId id="346" r:id="rId21"/>
    <p:sldId id="344" r:id="rId22"/>
    <p:sldId id="348" r:id="rId23"/>
    <p:sldId id="352" r:id="rId24"/>
    <p:sldId id="351" r:id="rId25"/>
    <p:sldId id="350" r:id="rId26"/>
    <p:sldId id="349" r:id="rId27"/>
    <p:sldId id="296" r:id="rId28"/>
    <p:sldId id="353" r:id="rId29"/>
    <p:sldId id="337" r:id="rId30"/>
    <p:sldId id="320" r:id="rId31"/>
    <p:sldId id="357" r:id="rId32"/>
    <p:sldId id="358" r:id="rId33"/>
    <p:sldId id="356" r:id="rId34"/>
    <p:sldId id="359" r:id="rId35"/>
    <p:sldId id="355" r:id="rId36"/>
    <p:sldId id="354" r:id="rId37"/>
    <p:sldId id="267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AA"/>
    <a:srgbClr val="712703"/>
    <a:srgbClr val="D3B255"/>
    <a:srgbClr val="A9915D"/>
    <a:srgbClr val="AD9861"/>
    <a:srgbClr val="8A733F"/>
    <a:srgbClr val="FCFCE9"/>
    <a:srgbClr val="F5F1BF"/>
    <a:srgbClr val="B39E67"/>
    <a:srgbClr val="72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80" d="100"/>
          <a:sy n="80" d="100"/>
        </p:scale>
        <p:origin x="13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rgbClr val="0C40AA"/>
              </a:solidFill>
            </a:ln>
            <a:effectLst/>
            <a:sp3d>
              <a:contourClr>
                <a:srgbClr val="0C40AA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 уч.г.</c:v>
                </c:pt>
                <c:pt idx="1">
                  <c:v>2017-2018 уч.г.</c:v>
                </c:pt>
                <c:pt idx="2">
                  <c:v>2018-2019 уч.г</c:v>
                </c:pt>
                <c:pt idx="3">
                  <c:v>2019-2020 уч.г.</c:v>
                </c:pt>
                <c:pt idx="4">
                  <c:v>2020-2021 уч.год 1 сем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35-4069-96CA-F6E862CA40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 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50000"/>
                </a:schemeClr>
              </a:solidFill>
            </a:ln>
            <a:effectLst/>
            <a:sp3d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 уч.г.</c:v>
                </c:pt>
                <c:pt idx="1">
                  <c:v>2017-2018 уч.г.</c:v>
                </c:pt>
                <c:pt idx="2">
                  <c:v>2018-2019 уч.г</c:v>
                </c:pt>
                <c:pt idx="3">
                  <c:v>2019-2020 уч.г.</c:v>
                </c:pt>
                <c:pt idx="4">
                  <c:v>2020-2021 уч.год 1 сем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68</c:v>
                </c:pt>
                <c:pt idx="1">
                  <c:v>60</c:v>
                </c:pt>
                <c:pt idx="2">
                  <c:v>83</c:v>
                </c:pt>
                <c:pt idx="3">
                  <c:v>69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5-4069-96CA-F6E862CA4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66304"/>
        <c:axId val="66715648"/>
        <c:axId val="0"/>
      </c:bar3DChart>
      <c:catAx>
        <c:axId val="100866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66715648"/>
        <c:crosses val="autoZero"/>
        <c:auto val="1"/>
        <c:lblAlgn val="ctr"/>
        <c:lblOffset val="100"/>
        <c:noMultiLvlLbl val="0"/>
      </c:catAx>
      <c:valAx>
        <c:axId val="6671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86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05645024676839"/>
          <c:y val="0.90127164206480681"/>
          <c:w val="0.6378869901451214"/>
          <c:h val="5.51154650833240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 тво успеваемости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2016-2017 уч.г.</c:v>
                </c:pt>
                <c:pt idx="1">
                  <c:v>2017-2018 уч.г.</c:v>
                </c:pt>
                <c:pt idx="2">
                  <c:v>2018-2019 уч.г.</c:v>
                </c:pt>
                <c:pt idx="3">
                  <c:v>2019-2020 уч.г.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7-4E6F-A33D-37F78FABDE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студентов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2016-2017 уч.г.</c:v>
                </c:pt>
                <c:pt idx="1">
                  <c:v>2017-2018 уч.г.</c:v>
                </c:pt>
                <c:pt idx="2">
                  <c:v>2018-2019 уч.г.</c:v>
                </c:pt>
                <c:pt idx="3">
                  <c:v>2019-2020 уч.г.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7-4E6F-A33D-37F78FABD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25562048"/>
        <c:axId val="1925563296"/>
        <c:axId val="0"/>
      </c:bar3DChart>
      <c:catAx>
        <c:axId val="19255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25563296"/>
        <c:crosses val="autoZero"/>
        <c:auto val="1"/>
        <c:lblAlgn val="ctr"/>
        <c:lblOffset val="100"/>
        <c:noMultiLvlLbl val="0"/>
      </c:catAx>
      <c:valAx>
        <c:axId val="192556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556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41CB-8D6F-4C3C-8A6F-DF6257916BE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6CE1A-BEF1-4E32-80D6-C3337E10D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6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5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25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44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9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8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2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7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0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3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210" y="1532943"/>
            <a:ext cx="42291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28575">
                  <a:solidFill>
                    <a:srgbClr val="0C40AA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Томская </a:t>
            </a:r>
          </a:p>
          <a:p>
            <a:r>
              <a:rPr lang="ru-RU" sz="4400" b="1" dirty="0" err="1" smtClean="0">
                <a:ln w="28575">
                  <a:solidFill>
                    <a:srgbClr val="0C40AA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Саргылана</a:t>
            </a:r>
            <a:r>
              <a:rPr lang="ru-RU" sz="4400" b="1" dirty="0" smtClean="0">
                <a:ln w="28575">
                  <a:solidFill>
                    <a:srgbClr val="0C40AA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4400" b="1" dirty="0" smtClean="0">
                <a:ln w="28575">
                  <a:solidFill>
                    <a:srgbClr val="0C40AA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Ивановна</a:t>
            </a:r>
            <a:endParaRPr lang="ru-RU" sz="4400" b="1" dirty="0">
              <a:ln w="28575">
                <a:solidFill>
                  <a:srgbClr val="0C40AA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3480" y="147629"/>
            <a:ext cx="7360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0C4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 И НАУКИ </a:t>
            </a:r>
            <a:br>
              <a:rPr lang="ru-RU" sz="1600" b="1" cap="all" dirty="0">
                <a:solidFill>
                  <a:srgbClr val="0C4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cap="all" dirty="0">
                <a:solidFill>
                  <a:srgbClr val="0C4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САХА (ЯКУТИЯ)</a:t>
            </a:r>
            <a:endParaRPr lang="ru-RU" sz="1600" b="1" dirty="0">
              <a:solidFill>
                <a:srgbClr val="0C40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0C4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РС(Я) «Якутский колледж связи и энергетики им. </a:t>
            </a:r>
            <a:r>
              <a:rPr lang="ru-RU" sz="1600" b="1" dirty="0" err="1">
                <a:solidFill>
                  <a:srgbClr val="0C4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П.И.Дудкина</a:t>
            </a:r>
            <a:r>
              <a:rPr lang="ru-RU" sz="1600" b="1" dirty="0">
                <a:solidFill>
                  <a:srgbClr val="0C4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pic>
        <p:nvPicPr>
          <p:cNvPr id="10" name="Рисунок 9" descr="D:\Саргылана\фото\Изображение 504.jpg"/>
          <p:cNvPicPr/>
          <p:nvPr/>
        </p:nvPicPr>
        <p:blipFill rotWithShape="1">
          <a:blip r:embed="rId2" cstate="print"/>
          <a:srcRect l="41201" r="1"/>
          <a:stretch/>
        </p:blipFill>
        <p:spPr bwMode="auto">
          <a:xfrm>
            <a:off x="4753542" y="1390650"/>
            <a:ext cx="4061630" cy="4200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7210" y="4371223"/>
            <a:ext cx="37828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преподаватель</a:t>
            </a:r>
            <a:b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ГАПОУ РС(Я) </a:t>
            </a:r>
            <a:r>
              <a:rPr lang="ru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«Якутский колледж связи </a:t>
            </a:r>
            <a:endParaRPr lang="ru-RU" sz="1600" dirty="0" smtClean="0">
              <a:ln>
                <a:solidFill>
                  <a:srgbClr val="0C40AA"/>
                </a:solidFill>
              </a:ln>
              <a:solidFill>
                <a:srgbClr val="0C40A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энергетики </a:t>
            </a:r>
            <a:r>
              <a:rPr lang="ru-RU" sz="1600" dirty="0" smtClean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П.И.Дудкина</a:t>
            </a:r>
            <a:r>
              <a:rPr lang="ru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1600" dirty="0" smtClean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Педагогический стаж </a:t>
            </a:r>
            <a: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ah-RU" sz="1600" dirty="0" smtClean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sah-RU" sz="1600" dirty="0">
                <a:ln>
                  <a:solidFill>
                    <a:srgbClr val="0C40AA"/>
                  </a:solidFill>
                </a:ln>
                <a:solidFill>
                  <a:srgbClr val="0C40A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600" dirty="0">
              <a:ln>
                <a:solidFill>
                  <a:srgbClr val="0C40AA"/>
                </a:solidFill>
              </a:ln>
              <a:solidFill>
                <a:srgbClr val="0C40A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148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СВИДЕТЕЛЬСТВО НА ПРАВО ПРОВЕДЕНИЯ ЧЕМПИОНАТОВ ПО СТАНДАРТАМ </a:t>
            </a:r>
            <a:r>
              <a:rPr lang="en-US" sz="2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WORLDSKILLS</a:t>
            </a:r>
            <a:r>
              <a:rPr lang="ru-RU" sz="2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В РАМКАХ СВОЕГО РЕГИОНА</a:t>
            </a:r>
          </a:p>
          <a:p>
            <a:pPr algn="ctr"/>
            <a:r>
              <a:rPr lang="ru-RU" sz="2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(2017г.-2019г., 20</a:t>
            </a:r>
            <a:r>
              <a:rPr lang="en-US" sz="2500" b="1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</a:t>
            </a:r>
            <a:r>
              <a:rPr lang="ru-RU" sz="2500" b="1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</a:t>
            </a:r>
            <a:r>
              <a:rPr lang="en-US" sz="2500" b="1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-2022</a:t>
            </a:r>
            <a:r>
              <a:rPr lang="ru-RU" sz="2500" b="1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г.)</a:t>
            </a:r>
            <a:endParaRPr lang="ru-RU" sz="2500" b="1" dirty="0" smtClean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13799" r="27531" b="6250"/>
          <a:stretch/>
        </p:blipFill>
        <p:spPr bwMode="auto">
          <a:xfrm>
            <a:off x="173832" y="1977955"/>
            <a:ext cx="4600575" cy="314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236" t="9402" r="11774" b="5317"/>
          <a:stretch/>
        </p:blipFill>
        <p:spPr>
          <a:xfrm>
            <a:off x="4574382" y="3970631"/>
            <a:ext cx="4470476" cy="27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5111"/>
            <a:ext cx="91419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УЧЕБНОЙ ДЕЯТЕЛЬНОСТИ</a:t>
            </a:r>
          </a:p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МОНИТОРИНГА ПОО </a:t>
            </a:r>
            <a:endParaRPr lang="ru-RU" sz="2500" b="1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84320593"/>
              </p:ext>
            </p:extLst>
          </p:nvPr>
        </p:nvGraphicFramePr>
        <p:xfrm>
          <a:off x="0" y="1907628"/>
          <a:ext cx="9143999" cy="4950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3636" y="1317202"/>
            <a:ext cx="780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" b="1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преподаваемым предметам</a:t>
            </a:r>
            <a:endParaRPr lang="ru-RU" sz="2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57" y="227011"/>
            <a:ext cx="91419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УЧЕБНОЙ ДЕЯТЕЛЬНОСТИ</a:t>
            </a:r>
          </a:p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МОНИТОРИНГА ПОО </a:t>
            </a:r>
            <a:endParaRPr lang="ru-RU" sz="2500" b="1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5550" y="1088785"/>
            <a:ext cx="4811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дипломных проектов</a:t>
            </a:r>
            <a:endParaRPr lang="ru-RU" sz="2000" b="1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10953112"/>
              </p:ext>
            </p:extLst>
          </p:nvPr>
        </p:nvGraphicFramePr>
        <p:xfrm>
          <a:off x="161926" y="1578275"/>
          <a:ext cx="8905874" cy="483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94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331" y="299099"/>
            <a:ext cx="9011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РАБОТЫ ПО ПРОГРАММНО-МЕТОДИЧЕСКОМУ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СОПРОВОЖДЕНИЮ ОБРАЗОВАТЕЛЬНОГО ПРОЦЕССА</a:t>
            </a:r>
          </a:p>
          <a:p>
            <a:endParaRPr lang="ru-RU" sz="2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1" y="960621"/>
            <a:ext cx="7357731" cy="600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 о разработке в соответствии с требованиями ФГОС:</a:t>
            </a: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рабочие программы:</a:t>
            </a:r>
          </a:p>
          <a:p>
            <a:pPr marL="285750" lvl="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ПМ  12. Мастер по обработке цифровой информации</a:t>
            </a:r>
          </a:p>
          <a:p>
            <a:pPr marL="285750" lvl="0" indent="160338">
              <a:lnSpc>
                <a:spcPct val="110000"/>
              </a:lnSpc>
              <a:buFontTx/>
              <a:buChar char="-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МДК 12.01. Технология создания и обработки цифровой мультимедийной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ПМ 02 Разработка дизайна веб приложений</a:t>
            </a:r>
          </a:p>
          <a:p>
            <a:pPr lvl="0">
              <a:lnSpc>
                <a:spcPct val="11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   -    МДК 02.02. Графический дизайн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мультимедиа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 13. Теория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алгоритмов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 8. Основы алгоритмизации и программирования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учебно-методический комплекс по дисциплинам: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ПМ  12. Мастер по обработке цифровой информации</a:t>
            </a:r>
          </a:p>
          <a:p>
            <a:pPr marL="285750" lvl="0" indent="160338">
              <a:lnSpc>
                <a:spcPct val="110000"/>
              </a:lnSpc>
              <a:buFontTx/>
              <a:buChar char="-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МДК 12.01. Технология создания и обработки цифровой мультимедийной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ПМ 02 Разработка дизайна веб приложений</a:t>
            </a:r>
          </a:p>
          <a:p>
            <a:pPr lvl="0">
              <a:lnSpc>
                <a:spcPct val="11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   -    МДК 02.02. Графический дизайн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мультимедиа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 13. Теория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алгоритмов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 8. Основы алгоритмизации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программирования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defRPr/>
            </a:pP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 методические рекомендации по:</a:t>
            </a:r>
          </a:p>
          <a:p>
            <a:pPr marL="285750" lvl="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ПМ  12. Мастер по обработке цифровой информации</a:t>
            </a:r>
          </a:p>
          <a:p>
            <a:pPr marL="285750" lvl="0" indent="160338">
              <a:lnSpc>
                <a:spcPct val="110000"/>
              </a:lnSpc>
              <a:buFontTx/>
              <a:buChar char="-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МДК 12.01. Технология создания и обработки цифровой мультимедийной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ПМ 02 Разработка дизайна веб приложений</a:t>
            </a:r>
          </a:p>
          <a:p>
            <a:pPr lvl="0">
              <a:lnSpc>
                <a:spcPct val="11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   -    МДК 02.02. Графический дизайн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 13. Теория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алгоритмов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 8. Основы алгоритмизации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программирования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 фонды оценочных средств по дисциплинам:</a:t>
            </a:r>
          </a:p>
          <a:p>
            <a:pPr marL="285750" lvl="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ПМ  12. Мастер по обработке цифровой информации</a:t>
            </a:r>
          </a:p>
          <a:p>
            <a:pPr marL="285750" lvl="0" indent="160338">
              <a:lnSpc>
                <a:spcPct val="110000"/>
              </a:lnSpc>
              <a:buFontTx/>
              <a:buChar char="-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МДК 12.01. Технология создания и обработки цифровой мультимедийной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ПМ 02 Разработка дизайна веб приложений</a:t>
            </a:r>
          </a:p>
          <a:p>
            <a:pPr lvl="0">
              <a:lnSpc>
                <a:spcPct val="11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   -    МДК 02.02. Графический дизайн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 13. Теория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алгоритмов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 8. Основы алгоритмизации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программирования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специальностей:</a:t>
            </a:r>
          </a:p>
          <a:p>
            <a:pPr>
              <a:lnSpc>
                <a:spcPct val="110000"/>
              </a:lnSpc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09.02.03 Программирование в компьютерных системах</a:t>
            </a:r>
          </a:p>
          <a:p>
            <a:pPr>
              <a:lnSpc>
                <a:spcPct val="110000"/>
              </a:lnSpc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09.02.06 Сетевое и системное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администрирование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09.02.07 Информационные система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программирование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10.02.05 Обеспечение информационной безопасности автоматизированных систем</a:t>
            </a:r>
            <a:endParaRPr lang="ru-RU" sz="1000" dirty="0" smtClean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ru-RU" sz="1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4359" y="174341"/>
            <a:ext cx="7955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И РЕЗУЛЬТАТЫ СТУДЕНТОВ В ВЫСТАВКАХ, КОНКУРСАХ, СОРЕВНОВАНИЯХ, КОНФЕРЕНЦИЯХ</a:t>
            </a:r>
            <a:endParaRPr lang="ru-RU" sz="2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824548"/>
              </p:ext>
            </p:extLst>
          </p:nvPr>
        </p:nvGraphicFramePr>
        <p:xfrm>
          <a:off x="0" y="1006052"/>
          <a:ext cx="9144000" cy="585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475">
                  <a:extLst>
                    <a:ext uri="{9D8B030D-6E8A-4147-A177-3AD203B41FA5}">
                      <a16:colId xmlns:a16="http://schemas.microsoft.com/office/drawing/2014/main" val="3988924923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97539733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4101881074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187490627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030451885"/>
                    </a:ext>
                  </a:extLst>
                </a:gridCol>
              </a:tblGrid>
              <a:tr h="7674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Конкурс, выставка, конференция, соревнования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449988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C40A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</a:t>
                      </a:r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 профессионального мастерства</a:t>
                      </a:r>
                      <a:r>
                        <a:rPr lang="ru-RU" sz="1400" baseline="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Кубок Якутской городской Думы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Номинация</a:t>
                      </a:r>
                      <a:r>
                        <a:rPr lang="ru-RU" sz="1400" baseline="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«Лучший дизайнер»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Иванов </a:t>
                      </a:r>
                      <a:r>
                        <a:rPr lang="ru-RU" sz="1400" b="1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Айталмир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гр. ИСИП-17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 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97692"/>
                  </a:ext>
                </a:extLst>
              </a:tr>
              <a:tr h="121515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C40A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Республиканский</a:t>
                      </a:r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Республиканский конкурс инновационных проектов по инновационным технологиям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Киров Владимир,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гр.</a:t>
                      </a:r>
                      <a:r>
                        <a:rPr lang="ru-RU" sz="1400" baseline="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ПКС-15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2016-2017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30612"/>
                  </a:ext>
                </a:extLst>
              </a:tr>
              <a:tr h="1439004"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Мордвинов Максим, гр. ИСИП 17/1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2016-2017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689478"/>
                  </a:ext>
                </a:extLst>
              </a:tr>
              <a:tr h="1439004"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место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Васильев</a:t>
                      </a:r>
                      <a:r>
                        <a:rPr lang="ru-RU" sz="1400" baseline="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Никита, </a:t>
                      </a:r>
                      <a:r>
                        <a:rPr lang="ru-RU" sz="1400" baseline="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Верхневилюйский</a:t>
                      </a:r>
                      <a:r>
                        <a:rPr lang="ru-RU" sz="1400" baseline="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техникум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0512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5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4359" y="174341"/>
            <a:ext cx="7955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И РЕЗУЛЬТАТЫ СТУДЕНТОВ В ВЫСТАВКАХ, КОНКУРСАХ, СОРЕВНОВАНИЯХ, КОНФЕРЕНЦИЯХ</a:t>
            </a:r>
            <a:endParaRPr lang="ru-RU" sz="2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993803"/>
              </p:ext>
            </p:extLst>
          </p:nvPr>
        </p:nvGraphicFramePr>
        <p:xfrm>
          <a:off x="0" y="1006052"/>
          <a:ext cx="9144000" cy="6467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475">
                  <a:extLst>
                    <a:ext uri="{9D8B030D-6E8A-4147-A177-3AD203B41FA5}">
                      <a16:colId xmlns:a16="http://schemas.microsoft.com/office/drawing/2014/main" val="3988924923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97539733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4101881074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187490627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030451885"/>
                    </a:ext>
                  </a:extLst>
                </a:gridCol>
              </a:tblGrid>
              <a:tr h="7674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Конкурс, выставка, конференция, соревнования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449988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C40A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Республиканский</a:t>
                      </a:r>
                    </a:p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Мордвинов Максим, гр. ИСИП 17/1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97692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Иванов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Айталмир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гр. ИСИП-17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2018-2019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813894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Иванов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Айталмир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гр. ИСИП-17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310292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"3D моделирование для компьютерных игр"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место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Кузьмин Владислав, гр. ИСИП-17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5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3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4359" y="174341"/>
            <a:ext cx="7955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И РЕЗУЛЬТАТЫ СТУДЕНТОВ В ВЫСТАВКАХ, КОНКУРСАХ, СОРЕВНОВАНИЯХ, КОНФЕРЕНЦИЯХ</a:t>
            </a:r>
            <a:endParaRPr lang="ru-RU" sz="2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19653"/>
              </p:ext>
            </p:extLst>
          </p:nvPr>
        </p:nvGraphicFramePr>
        <p:xfrm>
          <a:off x="0" y="1006052"/>
          <a:ext cx="9144000" cy="6086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475">
                  <a:extLst>
                    <a:ext uri="{9D8B030D-6E8A-4147-A177-3AD203B41FA5}">
                      <a16:colId xmlns:a16="http://schemas.microsoft.com/office/drawing/2014/main" val="3988924923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97539733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4101881074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187490627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030451885"/>
                    </a:ext>
                  </a:extLst>
                </a:gridCol>
              </a:tblGrid>
              <a:tr h="7674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Конкурс, выставка, конференция, соревнования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449988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C40A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Республиканский</a:t>
                      </a:r>
                    </a:p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"3D моделирование для компьютерных игр"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Местников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Михаил, гр. ПКС 16/2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97692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 Региональный чемпионат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Егоров Никита, гр. АВТ-19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813894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Республиканский Фестиваль разработчиков и исследователей "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Грант При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Егоров Никита, гр. АВТ-19 (дизайнер команды)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310292"/>
                  </a:ext>
                </a:extLst>
              </a:tr>
              <a:tr h="991314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Республиканского конкурса разработок по геоинформационным системам с международным участием Гис-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хакатон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"Gisit-2021"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Егоров Никита, гр. АВТ-19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5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5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4359" y="174341"/>
            <a:ext cx="7955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И РЕЗУЛЬТАТЫ СТУДЕНТОВ В ВЫСТАВКАХ, КОНКУРСАХ, СОРЕВНОВАНИЯХ, КОНФЕРЕНЦИЯХ</a:t>
            </a:r>
            <a:endParaRPr lang="ru-RU" sz="2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22286"/>
              </p:ext>
            </p:extLst>
          </p:nvPr>
        </p:nvGraphicFramePr>
        <p:xfrm>
          <a:off x="0" y="1006052"/>
          <a:ext cx="9144000" cy="5851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>
                  <a:extLst>
                    <a:ext uri="{9D8B030D-6E8A-4147-A177-3AD203B41FA5}">
                      <a16:colId xmlns:a16="http://schemas.microsoft.com/office/drawing/2014/main" val="3988924923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97539733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4101881074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187490627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030451885"/>
                    </a:ext>
                  </a:extLst>
                </a:gridCol>
              </a:tblGrid>
              <a:tr h="8459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Конкурс, выставка, конференция, соревнования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449988"/>
                  </a:ext>
                </a:extLst>
              </a:tr>
              <a:tr h="174705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C40A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Российский</a:t>
                      </a:r>
                    </a:p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Отборочные соревнования для участия в финале VI Национального чемпионата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по компетенции "Графический дизайн"  г. Казань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Васильев Никита,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Верхневилюйский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техникум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97692"/>
                  </a:ext>
                </a:extLst>
              </a:tr>
              <a:tr h="1511876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Финал VI Национального чемпионата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по компетенции "Графический дизайн", г. Южно-Сахалинск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Васильев Никита,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Верхневилюйский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техникум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813894"/>
                  </a:ext>
                </a:extLst>
              </a:tr>
              <a:tr h="1747056"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solidFill>
                          <a:srgbClr val="0C40A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Финал VIII Национального чемпионата "Молодые профессионалы" (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)-2018, по компетенции "3D моделирование для компьютерных игр"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</a:t>
                      </a:r>
                      <a:endParaRPr lang="ru-RU" sz="1400" b="1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Кузьмин </a:t>
                      </a:r>
                      <a:r>
                        <a:rPr lang="ru-RU" sz="1400" dirty="0" err="1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Вчладислав</a:t>
                      </a:r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гр. ИСИП-17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C40A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  <a:endParaRPr lang="ru-RU" sz="1400" dirty="0">
                        <a:solidFill>
                          <a:srgbClr val="0C40A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310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4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101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ДОСТИЖЕНИЙ СТУДЕНТОВ</a:t>
            </a:r>
            <a:endParaRPr lang="ru-RU" sz="2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Скан_20180313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60014" y="3936798"/>
            <a:ext cx="3423969" cy="234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74" y="706785"/>
            <a:ext cx="3455851" cy="246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111"/>
          <a:stretch/>
        </p:blipFill>
        <p:spPr>
          <a:xfrm>
            <a:off x="290512" y="706785"/>
            <a:ext cx="2905792" cy="4527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28" y="3355262"/>
            <a:ext cx="2518742" cy="34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101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ДОСТИЖЕНИЙ СТУДЕНТОВ</a:t>
            </a:r>
            <a:endParaRPr lang="ru-RU" sz="2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4" y="641126"/>
            <a:ext cx="2828982" cy="4000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81" y="641126"/>
            <a:ext cx="2837490" cy="4067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40" y="3479576"/>
            <a:ext cx="2269517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2" y="378587"/>
            <a:ext cx="9141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ОБЩИЕ СВЕДЕНИЯ</a:t>
            </a:r>
            <a:endParaRPr lang="ru-RU" sz="4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566272"/>
              </p:ext>
            </p:extLst>
          </p:nvPr>
        </p:nvGraphicFramePr>
        <p:xfrm>
          <a:off x="353441" y="1199659"/>
          <a:ext cx="8439149" cy="550915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7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8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571">
                <a:tc>
                  <a:txBody>
                    <a:bodyPr/>
                    <a:lstStyle/>
                    <a:p>
                      <a:pPr marL="176213" marR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ФИО:</a:t>
                      </a:r>
                      <a:endParaRPr lang="ru-RU" sz="2400" b="1" i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</a:t>
                      </a:r>
                      <a:r>
                        <a:rPr lang="ru-RU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Саргылана</a:t>
                      </a:r>
                      <a:r>
                        <a:rPr lang="ru-RU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Ивановна</a:t>
                      </a:r>
                      <a:endParaRPr lang="ru-RU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038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Дата рождения: </a:t>
                      </a:r>
                      <a:endParaRPr lang="ru-RU" sz="1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09.09.1987г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2152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Образование:</a:t>
                      </a:r>
                      <a:endParaRPr lang="ru-RU" sz="1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высшее, ГОУ ВПО «Якутский государственный инженерно-технический институт», квалификация – инженер по специальности «Программное обеспечение  вычислительной техники и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автоматизированных систем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профессиональная переподготовка в ГБОУ ДПО РС(Я) "Институт управления при Главе РС(Я)" по программе "Профессиональное обучение" 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482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Трудовой стаж: </a:t>
                      </a:r>
                      <a:endParaRPr lang="ru-RU" sz="1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общий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стаж – 11 лет,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стаж педагогической работы 7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лет; 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481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Заявленная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валификационная категория:</a:t>
                      </a:r>
                      <a:endParaRPr lang="ru-RU" sz="1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Высшая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066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</a:t>
                      </a:r>
                    </a:p>
                    <a:p>
                      <a:pPr algn="just"/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деятельности:</a:t>
                      </a:r>
                      <a:endParaRPr lang="ru-RU" sz="1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 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информационных технологий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101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ДОСТИЖЕНИЙ СТУДЕНТОВ</a:t>
            </a:r>
            <a:endParaRPr lang="ru-RU" sz="2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33424"/>
            <a:ext cx="2369564" cy="3343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09" y="660036"/>
            <a:ext cx="2402719" cy="3397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3379659"/>
            <a:ext cx="2487014" cy="3478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6989" t="15902" r="38333" b="25986"/>
          <a:stretch/>
        </p:blipFill>
        <p:spPr>
          <a:xfrm>
            <a:off x="6355019" y="3163662"/>
            <a:ext cx="2788981" cy="36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1016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ДОСТИЖЕНИЙ СТУДЕНТОВ</a:t>
            </a:r>
            <a:endParaRPr lang="ru-RU" sz="2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4" y="3733379"/>
            <a:ext cx="4208856" cy="2975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4" y="1153994"/>
            <a:ext cx="3576935" cy="5059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16" y="688751"/>
            <a:ext cx="4236834" cy="29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3" y="1268933"/>
            <a:ext cx="3862425" cy="2172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3698" y="2111913"/>
            <a:ext cx="5217263" cy="2934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2" y="3775320"/>
            <a:ext cx="3557625" cy="2668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939" y="175137"/>
            <a:ext cx="8622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 РЕГИОНАЛЬНЫЙ ЧЕМПИОНАТ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"МОЛОДЫЕ ПРОФЕССИОНАЛЫ" (ВОРЛДСКИЛЛС РОССИЯ) РС(Я) 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001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9158" y="954156"/>
            <a:ext cx="3691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ОТБОРОЧНЫЕ СОРЕВНОВАНИЯ </a:t>
            </a:r>
          </a:p>
          <a:p>
            <a:pPr algn="ctr"/>
            <a:r>
              <a:rPr lang="ru-RU" sz="1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УЧАСТИЯ В ФИНАЛЕ </a:t>
            </a:r>
          </a:p>
          <a:p>
            <a:pPr algn="ctr"/>
            <a:r>
              <a:rPr lang="ru-RU" sz="1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НАЦИОНАЛЬНОГО ЧЕМПИОНАТА </a:t>
            </a:r>
          </a:p>
          <a:p>
            <a:pPr algn="ctr"/>
            <a:r>
              <a:rPr lang="ru-RU" sz="1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"МОЛОДЫЕ ПРОФЕССИОНАЛЫ" </a:t>
            </a:r>
          </a:p>
          <a:p>
            <a:pPr algn="ctr"/>
            <a:r>
              <a:rPr lang="ru-RU" sz="1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(WORLDSKILLS RUSSIA) Г. КАЗАНЬ</a:t>
            </a:r>
          </a:p>
          <a:p>
            <a:pPr algn="ctr"/>
            <a:endParaRPr lang="ru-RU" sz="1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800" y="3924895"/>
            <a:ext cx="40325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 VI НАЦИОНАЛЬНОГО </a:t>
            </a:r>
          </a:p>
          <a:p>
            <a:pPr algn="ctr"/>
            <a:r>
              <a:rPr lang="ru-RU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ЧЕМПИОНАТА </a:t>
            </a:r>
          </a:p>
          <a:p>
            <a:pPr algn="ctr"/>
            <a:r>
              <a:rPr lang="ru-RU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"МОЛОДЫЕ ПРОФЕССИОНАЛЫ" </a:t>
            </a:r>
          </a:p>
          <a:p>
            <a:pPr algn="ctr"/>
            <a:r>
              <a:rPr lang="ru-RU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(WORLDSKILLS RUSSIA), </a:t>
            </a:r>
          </a:p>
          <a:p>
            <a:pPr algn="ctr"/>
            <a:r>
              <a:rPr lang="ru-RU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ЮЖНО-САХАЛИНСК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419315"/>
            <a:ext cx="5031409" cy="2830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10" y="4305624"/>
            <a:ext cx="3403168" cy="2552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94" y="2495236"/>
            <a:ext cx="3257697" cy="24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700" y="323850"/>
            <a:ext cx="6536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ПРОФЕССИОНАЛЬНОГО МАСТЕРСТВА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КУБОК ЯКУТСКОЙ ГОРОДСКОЙ ДУМЫ</a:t>
            </a:r>
            <a:endParaRPr lang="ru-RU" sz="2000" b="1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79" y="1338401"/>
            <a:ext cx="3788271" cy="5056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0" y="3972504"/>
            <a:ext cx="3564725" cy="2673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5" y="1100135"/>
            <a:ext cx="3498050" cy="26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9869" y="808503"/>
            <a:ext cx="48798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 РЕГИОНАЛЬНЫЙ ЧЕМПИОНАТ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"МОЛОДЫЕ ПРОФЕССИОНАЛЫ"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(ВОРЛДСКИЛЛС РОССИЯ) РС(Я) </a:t>
            </a:r>
          </a:p>
          <a:p>
            <a:endParaRPr lang="ru-RU" sz="2000" b="1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7" y="198782"/>
            <a:ext cx="2899741" cy="3866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 b="22174"/>
          <a:stretch/>
        </p:blipFill>
        <p:spPr>
          <a:xfrm>
            <a:off x="6611934" y="4109832"/>
            <a:ext cx="2532066" cy="2748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r="15710"/>
          <a:stretch/>
        </p:blipFill>
        <p:spPr>
          <a:xfrm>
            <a:off x="3580703" y="2619933"/>
            <a:ext cx="3401596" cy="1978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161" y="5220521"/>
            <a:ext cx="6033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 VIII НАЦИОНАЛЬНОГО ЧЕМПИОНАТА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"МОЛОДЫЕ ПРОФЕССИОНАЛЫ"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(WORLDSKILLS RUSSIA)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266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r="12813"/>
          <a:stretch/>
        </p:blipFill>
        <p:spPr>
          <a:xfrm>
            <a:off x="3419475" y="1781175"/>
            <a:ext cx="5238750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9" y="1137158"/>
            <a:ext cx="2431275" cy="5402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49" y="276225"/>
            <a:ext cx="8551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РЕГИОНАЛЬНЫЙ ЧЕМПИОНАТ </a:t>
            </a:r>
          </a:p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"МОЛОДЫЕ ПРОФЕССИОНАЛЫ" (ВОРЛДСКИЛЛС РОССИЯ) РС(Я)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36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57200"/>
            <a:ext cx="9141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Использование новых образовательных технологий</a:t>
            </a:r>
            <a:endParaRPr lang="ru-RU" sz="3000" b="1" dirty="0" smtClean="0">
              <a:ln w="9525">
                <a:noFill/>
              </a:ln>
              <a:solidFill>
                <a:srgbClr val="0C40AA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40568" y="1885951"/>
            <a:ext cx="8064896" cy="4576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7675" algn="just">
              <a:lnSpc>
                <a:spcPct val="100000"/>
              </a:lnSpc>
              <a:buFont typeface="+mj-lt"/>
              <a:buAutoNum type="arabicPeriod"/>
              <a:tabLst>
                <a:tab pos="447675" algn="l"/>
              </a:tabLst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Электронное портфолио в </a:t>
            </a:r>
            <a:r>
              <a:rPr lang="sah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социальной сети работников образования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en-US" sz="20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https://nsportal.ru/sargylana-tomskaya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</a:p>
          <a:p>
            <a:pPr marL="0" indent="447675" algn="just">
              <a:lnSpc>
                <a:spcPct val="100000"/>
              </a:lnSpc>
              <a:buFont typeface="+mj-lt"/>
              <a:buAutoNum type="arabicPeriod"/>
              <a:tabLst>
                <a:tab pos="447675" algn="l"/>
              </a:tabLst>
            </a:pPr>
            <a:r>
              <a:rPr lang="sah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Использование в образовательном процессе систему дистанционного образования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Moodle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Разработка курсов по преподаваемым дисциплинам:</a:t>
            </a:r>
          </a:p>
          <a:p>
            <a:pPr marL="651510" lvl="1" indent="-285750">
              <a:lnSpc>
                <a:spcPct val="100000"/>
              </a:lnSpc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ОП 13. Теория алгоритмов</a:t>
            </a:r>
          </a:p>
          <a:p>
            <a:pPr marL="651510" lvl="1" indent="-285750">
              <a:lnSpc>
                <a:spcPct val="100000"/>
              </a:lnSpc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МДК 12.01 Технология создания и обработки цифровой мультимедийной информации</a:t>
            </a:r>
          </a:p>
          <a:p>
            <a:pPr marL="365760" lvl="1" indent="0">
              <a:lnSpc>
                <a:spcPct val="100000"/>
              </a:lnSpc>
              <a:buNone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Для специальностей:</a:t>
            </a:r>
          </a:p>
          <a:p>
            <a:pPr marL="708660" lvl="1" indent="-342900">
              <a:lnSpc>
                <a:spcPct val="100000"/>
              </a:lnSpc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09.02.07 Информационные системы и программирование</a:t>
            </a:r>
          </a:p>
          <a:p>
            <a:pPr marL="708660" lvl="1" indent="-342900">
              <a:lnSpc>
                <a:spcPct val="100000"/>
              </a:lnSpc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09.02.06 Сетевое и системное администрирование</a:t>
            </a:r>
          </a:p>
          <a:p>
            <a:pPr marL="0" indent="447675" algn="just">
              <a:buFont typeface="+mj-lt"/>
              <a:buAutoNum type="arabicPeriod"/>
              <a:tabLst>
                <a:tab pos="447675" algn="l"/>
              </a:tabLst>
            </a:pPr>
            <a:endParaRPr lang="sah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2103" y="342553"/>
            <a:ext cx="8435280" cy="5040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ПОРТФОЛИО ПРЕПОДАВАТЕЛЯ</a:t>
            </a:r>
            <a:endParaRPr lang="ru-RU" sz="3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645" t="9402" r="24031" b="9833"/>
          <a:stretch/>
        </p:blipFill>
        <p:spPr>
          <a:xfrm>
            <a:off x="193666" y="846609"/>
            <a:ext cx="5612590" cy="3903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592" t="10933" r="24677" b="9450"/>
          <a:stretch/>
        </p:blipFill>
        <p:spPr>
          <a:xfrm>
            <a:off x="4369717" y="3554862"/>
            <a:ext cx="4774283" cy="33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5041" r="21737" b="7061"/>
          <a:stretch/>
        </p:blipFill>
        <p:spPr>
          <a:xfrm>
            <a:off x="0" y="1472863"/>
            <a:ext cx="6419850" cy="3594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714" r="22834" b="5090"/>
          <a:stretch/>
        </p:blipFill>
        <p:spPr>
          <a:xfrm>
            <a:off x="3731956" y="3648713"/>
            <a:ext cx="5375787" cy="314261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9698" y="271686"/>
            <a:ext cx="8534752" cy="360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Дистанционные образовательные курсы</a:t>
            </a:r>
            <a:r>
              <a:rPr lang="en-US" sz="3000" b="1" dirty="0" smtClean="0">
                <a:solidFill>
                  <a:srgbClr val="0C40A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3000" b="1" dirty="0" smtClean="0">
                <a:solidFill>
                  <a:srgbClr val="0C40A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размещены в </a:t>
            </a:r>
            <a:r>
              <a:rPr lang="en-US" sz="3000" b="1" dirty="0" smtClean="0">
                <a:solidFill>
                  <a:srgbClr val="0C40A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do.yakse.ru</a:t>
            </a:r>
            <a:endParaRPr lang="ru-RU" sz="3000" b="1" dirty="0">
              <a:solidFill>
                <a:srgbClr val="0C40A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9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7843" y="359498"/>
            <a:ext cx="8539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ДОКУМЕНТЫ ОБ ОБРАЗОВАНИИ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1517"/>
          <a:stretch/>
        </p:blipFill>
        <p:spPr>
          <a:xfrm>
            <a:off x="1824037" y="1284860"/>
            <a:ext cx="5500687" cy="3926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04046" y="5343525"/>
            <a:ext cx="86066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ГОУ ВПО «Якутский государственный инженерно-технический институт»,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квалификация инженер по специальности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вычислительной техники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автоматизированных систем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3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4937" y="374868"/>
            <a:ext cx="7955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РАСПРОСТРАНЕНИЕ ОПЫТА </a:t>
            </a:r>
            <a:endParaRPr lang="ru-RU" sz="3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37303"/>
            <a:ext cx="9067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траверсе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«Выставка в научно-методических работ» III Республиканской научно-методической конференции «Педагогические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разработкой «Электронный учебно-методический комплекс по дисциплине «Теория алгоритмов», «Электронный курс на </a:t>
            </a:r>
            <a:r>
              <a:rPr lang="en-US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MOODLE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МДК 04.01. Технология создания и обработки цифровой мультимедийной информации, МДК 04.02 Технология публикации цифровой мультимедийной информации для дистанционного обучения студентов специальности Информационная безопасность автоматизированных систем» - 2016-2017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Скан_20180313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12965" y="2858444"/>
            <a:ext cx="3081270" cy="4237953"/>
          </a:xfrm>
          <a:prstGeom prst="rect">
            <a:avLst/>
          </a:prstGeom>
        </p:spPr>
      </p:pic>
      <p:pic>
        <p:nvPicPr>
          <p:cNvPr id="9" name="Рисунок 8" descr="Скан_20180313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63507" y="2882209"/>
            <a:ext cx="3046712" cy="419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0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675" y="1108895"/>
            <a:ext cx="8420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внутриколледжной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конференции «Киселевские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чтения «Подготовка высококвалифицированных рабочих кадров – основа модернизации экономики», 3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– 2016-2017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endParaRPr lang="ru-RU" dirty="0" smtClean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"Внедрение элементов </a:t>
            </a:r>
            <a:r>
              <a:rPr lang="ru-RU" dirty="0" err="1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процесс изучения ПМ на примере ЯКСЭ" (Развитие профессионального образования в РС(Я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2016-2017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937" y="374868"/>
            <a:ext cx="7955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РАСПРОСТРАНЕНИЕ ОПЫТА </a:t>
            </a:r>
            <a:endParaRPr lang="ru-RU" sz="3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954252"/>
            <a:ext cx="2610845" cy="355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157" y="3482752"/>
            <a:ext cx="3641098" cy="258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4457" y="3528146"/>
            <a:ext cx="3616238" cy="246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6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1" y="1056661"/>
            <a:ext cx="8629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республиканского круглого стола «Навыки будущего цифровой экономики: Подготовка ИТ специалистов и их трудоустройство». Технопарк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Якутии – 2017-2018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</a:t>
            </a:r>
            <a:r>
              <a:rPr lang="en-US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Республиканской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научно-методической конференции «Педагогические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 докладом «Внедрение стандартов </a:t>
            </a:r>
            <a:r>
              <a:rPr lang="ru-RU" dirty="0" err="1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учебный процесс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2017-2018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937" y="374868"/>
            <a:ext cx="7955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РАСПРОСТРАНЕНИЕ ОПЫТА </a:t>
            </a:r>
            <a:endParaRPr lang="ru-RU" sz="3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2" y="2938781"/>
            <a:ext cx="3585904" cy="3585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938781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819" y="1044063"/>
            <a:ext cx="87354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педагога в проекте "Билет в будущее", проведение мастер-класса для детей школьного возраста (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6-11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2019-2020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курсов по компьютерной графике "Векторный редактор    </a:t>
            </a:r>
            <a:r>
              <a:rPr lang="ru-RU" dirty="0" err="1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CorelDraw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для населения РС(Я) в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рамках Национального проекта «Образование» государственной программы РФ «Развитие образования» - 2020-2021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уч.год</a:t>
            </a:r>
            <a:endParaRPr lang="ru-RU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937" y="374868"/>
            <a:ext cx="7955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РАСПРОСТРАНЕНИЕ ОПЫТА </a:t>
            </a:r>
            <a:endParaRPr lang="ru-RU" sz="3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54" y="2854269"/>
            <a:ext cx="6902245" cy="38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937" y="1245843"/>
            <a:ext cx="8362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личного персонального сайта в образовательный социальной сети "nsportal.ru" для коллег и студентов – 2020-2021 </a:t>
            </a:r>
            <a:r>
              <a:rPr lang="ru-RU" dirty="0" err="1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рабочей программы ОП Теория алгоритмов в образовательной социальной сети "</a:t>
            </a:r>
            <a:r>
              <a:rPr lang="ru-RU" dirty="0" err="1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NSPortal</a:t>
            </a:r>
            <a:r>
              <a:rPr lang="ru-RU" dirty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- 2020-2021 </a:t>
            </a:r>
            <a:r>
              <a:rPr lang="ru-RU" dirty="0" err="1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602" t="8351" r="19247" b="9737"/>
          <a:stretch/>
        </p:blipFill>
        <p:spPr>
          <a:xfrm>
            <a:off x="1860187" y="2570872"/>
            <a:ext cx="5424780" cy="40216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4937" y="374868"/>
            <a:ext cx="7955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РАСПРОСТРАНЕНИЕ ОПЫТА </a:t>
            </a:r>
            <a:endParaRPr lang="ru-RU" sz="3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20" y="1494502"/>
            <a:ext cx="3484809" cy="4925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5" y="1494503"/>
            <a:ext cx="3502875" cy="49508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4937" y="374868"/>
            <a:ext cx="7955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Сертификаты публикации </a:t>
            </a:r>
            <a:endParaRPr lang="ru-RU" sz="3000" b="1" dirty="0">
              <a:ln w="9525">
                <a:noFill/>
              </a:ln>
              <a:solidFill>
                <a:srgbClr val="0C40A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4" y="252710"/>
            <a:ext cx="87153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РАСПРОСТРАНЕНИЕ В ПЕДАГОГИЧЕСКИХ КОЛЛЕКТИВАХ ОПЫТА ПРАКТИЧЕСКИХ РЕЗУЛЬТАТОВ </a:t>
            </a:r>
            <a:endParaRPr lang="ru-RU" sz="25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46" y="4560803"/>
            <a:ext cx="3533775" cy="218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кан_20180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51984" y="2051213"/>
            <a:ext cx="3437437" cy="233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кан_20180313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4170" y="1656759"/>
            <a:ext cx="3572356" cy="258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7361" r="3704" b="19445"/>
          <a:stretch/>
        </p:blipFill>
        <p:spPr>
          <a:xfrm>
            <a:off x="6142664" y="2410216"/>
            <a:ext cx="2886076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6555" y="165919"/>
            <a:ext cx="4491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ЭКСПЕРТНАЯ РАБОТА</a:t>
            </a:r>
            <a:endParaRPr lang="ru-RU" sz="3000" b="1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624800"/>
              </p:ext>
            </p:extLst>
          </p:nvPr>
        </p:nvGraphicFramePr>
        <p:xfrm>
          <a:off x="0" y="690880"/>
          <a:ext cx="9144000" cy="6167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7050">
                  <a:extLst>
                    <a:ext uri="{9D8B030D-6E8A-4147-A177-3AD203B41FA5}">
                      <a16:colId xmlns:a16="http://schemas.microsoft.com/office/drawing/2014/main" val="3709642402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39547040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09096560"/>
                    </a:ext>
                  </a:extLst>
                </a:gridCol>
              </a:tblGrid>
              <a:tr h="3984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чемпионата, конкурса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Роль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958092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Открытого Регионального чемпионат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Республики Саха (Якутия) по компетенции «Инженерный дизайн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2016-2017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9683924"/>
                  </a:ext>
                </a:extLst>
              </a:tr>
              <a:tr h="7858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 Открытого Регионального чемпионат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Республики Саха (Якутия)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Junior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компетенции «Графический дизайн»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Главный эксперт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014879"/>
                  </a:ext>
                </a:extLst>
              </a:tr>
              <a:tr h="7858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Отборочные соревнования для участия в Финале VI Национального чемпионата  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компетенции «Графический дизайн»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Казань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8978845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Финал VI Национального чемпионат  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компетенции «Графический дизайн»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Южно-Сахалинск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267051"/>
                  </a:ext>
                </a:extLst>
              </a:tr>
              <a:tr h="101511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 Открытого Регионального чемпионат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Республики Саха (Якутия)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Junior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компетенции «Графический дизайн»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2018-2019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853967"/>
                  </a:ext>
                </a:extLst>
              </a:tr>
              <a:tr h="3984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 профессионального мастерства на Кубок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Якусткой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городской Думы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664312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 Открытый региональный чемпионат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РС(Я) по компетенции "3D моделирование для компьютерных игр"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3026993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Финал VIII Национального чемпионата  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по компетенции "3D моделирование для компьютерных игр"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455093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 Регионального чемпионата "Молодые профессионалы" (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Россия) РС(Я) по компетенции "Графический дизайн"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0938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8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_20180313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97" y="1967815"/>
            <a:ext cx="4820326" cy="3285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Скан_20180313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73925" y="1459798"/>
            <a:ext cx="5037891" cy="3424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143000" y="485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57504"/>
            <a:ext cx="9144000" cy="791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ЛИЧНОГО УЧАСТИЯ</a:t>
            </a:r>
            <a:endParaRPr lang="ru-RU" sz="2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20278" r="7716" b="23472"/>
          <a:stretch/>
        </p:blipFill>
        <p:spPr>
          <a:xfrm>
            <a:off x="3356937" y="2833687"/>
            <a:ext cx="2667001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b="15694"/>
          <a:stretch/>
        </p:blipFill>
        <p:spPr>
          <a:xfrm>
            <a:off x="68842" y="893545"/>
            <a:ext cx="3157565" cy="412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0000" r="4012" b="20833"/>
          <a:stretch/>
        </p:blipFill>
        <p:spPr>
          <a:xfrm>
            <a:off x="6154469" y="804862"/>
            <a:ext cx="2847975" cy="405765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257504"/>
            <a:ext cx="9144000" cy="791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ЛИЧНОГО УЧАСТИЯ</a:t>
            </a:r>
            <a:endParaRPr lang="ru-RU" sz="2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4929" y="235673"/>
            <a:ext cx="8528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ДОКУМЕНТЫ ОБ ОБРАЗОВАНИИ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/>
          <a:stretch/>
        </p:blipFill>
        <p:spPr>
          <a:xfrm>
            <a:off x="3219820" y="1153109"/>
            <a:ext cx="2878931" cy="4132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333664" y="5285336"/>
            <a:ext cx="66512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Профессиональная переподготовка </a:t>
            </a:r>
          </a:p>
          <a:p>
            <a:pPr algn="ctr"/>
            <a:r>
              <a:rPr lang="ru-RU" b="1" dirty="0" smtClean="0"/>
              <a:t>в ГБОУ ДПО РС(Я) «Институт управления  при Главе РС(Я)»</a:t>
            </a:r>
          </a:p>
          <a:p>
            <a:pPr algn="ctr"/>
            <a:r>
              <a:rPr lang="ru-RU" b="1" dirty="0" smtClean="0"/>
              <a:t>Программа «Профессиональное обучение»</a:t>
            </a:r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953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4896" r="3318" b="24548"/>
          <a:stretch/>
        </p:blipFill>
        <p:spPr>
          <a:xfrm>
            <a:off x="167916" y="1048902"/>
            <a:ext cx="2876550" cy="4152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225" t="15902" r="38172" b="25221"/>
          <a:stretch/>
        </p:blipFill>
        <p:spPr>
          <a:xfrm>
            <a:off x="3097159" y="2571163"/>
            <a:ext cx="3055067" cy="4286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26" y="1048902"/>
            <a:ext cx="2858571" cy="40386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57504"/>
            <a:ext cx="9144000" cy="791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ЛИЧНОГО УЧАСТИЯ</a:t>
            </a:r>
            <a:endParaRPr lang="ru-RU" sz="2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1995" y="252636"/>
            <a:ext cx="8568952" cy="10801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ПООЩРЕНИЯ ЗА ПРОФЕССИОНАЛЬНУЮ ДЕЯТЕЛЬНОСТЬ</a:t>
            </a:r>
            <a:endParaRPr lang="ru-RU" sz="3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09675"/>
            <a:ext cx="9067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Благодарность за помощь в организации отборочных соревнований профессионального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мастерства - 2016-2017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Диплом за преданность в профессии, за активную педагогическую деятельность и проявление мастерство в формировании интеллектуального и нравственного развития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 - 2017-2018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Почетная Грамота от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Министерстсва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образования, подготовки и расстановки кадров РС(Я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– 2017-2018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Благодарность за плодотворную работу и качественное исполнение трудовых обязанностей в связи с празднованием Дня Радио в юбилейный год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ЯКСЭ – 2018-2019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Благодарность за вклад в организацию и проведение регионального этапа всероссийской олимпиады профессионального мастерства обучающихся по специальностям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СПО – 2019-2020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организацию и проведение конкурса профессионального мастерства на Кубок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Якутской городской Думы – 2019-2020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Благодарность за личный вклад во вхождение республики в ТОП-10 в рейтинге субъектов РФ по итогам Финала VI Национального чемпионата "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 2020-2021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6353"/>
            <a:ext cx="8568952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ПООЩРЕНИЯ</a:t>
            </a:r>
            <a:endParaRPr lang="ru-RU" sz="25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3860" y="312454"/>
            <a:ext cx="2439875" cy="335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Скан_20180313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210284"/>
            <a:ext cx="2652128" cy="3647716"/>
          </a:xfrm>
          <a:prstGeom prst="rect">
            <a:avLst/>
          </a:prstGeom>
        </p:spPr>
      </p:pic>
      <p:pic>
        <p:nvPicPr>
          <p:cNvPr id="5" name="Рисунок 4" descr="Скан_20180313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35527" y="1476871"/>
            <a:ext cx="4583118" cy="309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9305" r="3086" b="17778"/>
          <a:stretch/>
        </p:blipFill>
        <p:spPr>
          <a:xfrm>
            <a:off x="3182015" y="3210284"/>
            <a:ext cx="2419350" cy="355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6353"/>
            <a:ext cx="8568952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 ПООЩРЕНИЯ</a:t>
            </a:r>
            <a:endParaRPr lang="ru-RU" sz="25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620" r="17291" b="2316"/>
          <a:stretch/>
        </p:blipFill>
        <p:spPr>
          <a:xfrm rot="16200000">
            <a:off x="-211110" y="1448228"/>
            <a:ext cx="4113335" cy="28932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8160" r="13255" b="2719"/>
          <a:stretch/>
        </p:blipFill>
        <p:spPr>
          <a:xfrm rot="16200000">
            <a:off x="2890794" y="3332857"/>
            <a:ext cx="3895727" cy="2668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3056"/>
          <a:stretch/>
        </p:blipFill>
        <p:spPr>
          <a:xfrm>
            <a:off x="6385117" y="838198"/>
            <a:ext cx="25717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76486" y="415702"/>
            <a:ext cx="8363272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ДЕЯТЕЛЬНОСТЬ. </a:t>
            </a:r>
          </a:p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ГР. ССК-14/1</a:t>
            </a:r>
            <a:endParaRPr lang="ru-RU" sz="3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352550"/>
            <a:ext cx="4533900" cy="453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6723" y="6008707"/>
            <a:ext cx="46027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Выпускники 2018 – гр. ССК-14/1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4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76486" y="415702"/>
            <a:ext cx="8363272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ДЕЯТЕЛЬНОСТЬ. </a:t>
            </a:r>
          </a:p>
          <a:p>
            <a:pPr algn="ctr"/>
            <a:r>
              <a:rPr lang="ru-RU" sz="3000" b="1" dirty="0" smtClean="0">
                <a:solidFill>
                  <a:srgbClr val="0C4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ГР. ССА-18</a:t>
            </a:r>
            <a:endParaRPr lang="ru-RU" sz="3000" dirty="0">
              <a:solidFill>
                <a:srgbClr val="0C4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6" y="1284879"/>
            <a:ext cx="3260791" cy="2443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9" y="4211304"/>
            <a:ext cx="3590925" cy="2019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12" y="1433502"/>
            <a:ext cx="3114754" cy="2336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66" y="4211303"/>
            <a:ext cx="3318147" cy="24886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412" y="3727924"/>
            <a:ext cx="383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работы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043" y="6231199"/>
            <a:ext cx="320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Новогодний вечер в ЯКСЭ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9565" y="3805033"/>
            <a:ext cx="299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Посвящение в студенты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28675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ПОВЫШЕНИЕ ПРОФЕССИОНАЛЬНОЙ КВАЛИФИКАЦИИ</a:t>
            </a:r>
          </a:p>
        </p:txBody>
      </p:sp>
      <p:pic>
        <p:nvPicPr>
          <p:cNvPr id="5" name="Рисунок 4" descr="удост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96950" y="1007840"/>
            <a:ext cx="3422714" cy="471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52197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ДПО РС(Я) “Институт развития профессионального образования”</a:t>
            </a:r>
          </a:p>
          <a:p>
            <a:pPr algn="ctr"/>
            <a:r>
              <a:rPr lang="sah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Организационно-правовые вопросы получения СПО</a:t>
            </a:r>
          </a:p>
          <a:p>
            <a:pPr algn="ctr"/>
            <a:r>
              <a:rPr lang="sah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профессионального обчуения лицами с ограниченными </a:t>
            </a:r>
          </a:p>
          <a:p>
            <a:pPr algn="ctr"/>
            <a:r>
              <a:rPr lang="sah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возможностями здоровья и инвалидностью – 32ч.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0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дост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77632" y="1114160"/>
            <a:ext cx="3188736" cy="438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4961969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ГАОУ ВО г. Москвы «Московский городской педагогический университет»</a:t>
            </a:r>
          </a:p>
          <a:p>
            <a:pPr algn="ctr"/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Механизмы </a:t>
            </a:r>
            <a:r>
              <a:rPr lang="ru-RU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нормативно-подушевого</a:t>
            </a:r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финансирования</a:t>
            </a:r>
          </a:p>
          <a:p>
            <a:pPr algn="ctr"/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реализации адаптированных образовательных программ СПО</a:t>
            </a:r>
          </a:p>
          <a:p>
            <a:pPr algn="ctr"/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инвалидов и обучающихся с ограниченными возможностями здоровья – 72ч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dk1"/>
                </a:solidFill>
              </a:rPr>
              <a:t>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28675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ПОВЫШЕНИЕ ПРОФЕССИОНАЛЬНОЙ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18030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удост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97657" y="1023580"/>
            <a:ext cx="3348684" cy="460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35749" y="5076825"/>
            <a:ext cx="7829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ГАПОУ «Межрегиональный центр компетенций –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Казанский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ехникум информационных технологий и связи»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и методика подготовки кадров по профессии </a:t>
            </a:r>
          </a:p>
          <a:p>
            <a:pPr algn="ctr"/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(специальности) «Графический дизайн» с учетом стандарта </a:t>
            </a:r>
          </a:p>
          <a:p>
            <a:pPr algn="ctr"/>
            <a:r>
              <a:rPr lang="ru-RU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Ворлдскиллс</a:t>
            </a:r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Россия по компетенции «Графический дизайн» - 72ч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28675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9525">
                  <a:noFill/>
                </a:ln>
                <a:solidFill>
                  <a:srgbClr val="0C40A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ПОВЫШЕНИЕ ПРОФЕССИОНАЛЬНОЙ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18030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6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9525">
                  <a:noFill/>
                </a:ln>
                <a:solidFill>
                  <a:srgbClr val="0C40A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ПОВЫШЕНИЕ ПРОФЕССИОНАЛЬНОЙ КВАЛИФИКАЦИИ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76825"/>
            <a:ext cx="9143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ВО «Московский государственный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психолого-педагогический университет»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 квалификации наставников по проведению рефлексии профессиональных проб и модели осознанности и целеустремленности у обучающихся 6-11-х классов - 16ч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0" r="4012" b="25140"/>
          <a:stretch/>
        </p:blipFill>
        <p:spPr>
          <a:xfrm rot="16200000">
            <a:off x="2904974" y="866622"/>
            <a:ext cx="3524556" cy="48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6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9525">
                  <a:noFill/>
                </a:ln>
                <a:solidFill>
                  <a:srgbClr val="0C40A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ПОВЫШЕНИЕ ПРОФЕССИОНАЛЬНОЙ КВАЛИФИКАЦИИ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305425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ВО «Московский государственный университет пищевых продуктов»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региональных экспертов профессионального мастерства «</a:t>
            </a:r>
            <a:r>
              <a:rPr lang="ru-RU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r>
              <a:rPr lang="ru-RU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»- 72ч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241" r="20312" b="5556"/>
          <a:stretch/>
        </p:blipFill>
        <p:spPr>
          <a:xfrm rot="10800000">
            <a:off x="1977552" y="1652114"/>
            <a:ext cx="5188893" cy="36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1946</Words>
  <Application>Microsoft Office PowerPoint</Application>
  <PresentationFormat>Экран (4:3)</PresentationFormat>
  <Paragraphs>292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Саргылана Томская</cp:lastModifiedBy>
  <cp:revision>227</cp:revision>
  <dcterms:created xsi:type="dcterms:W3CDTF">2013-11-19T05:52:05Z</dcterms:created>
  <dcterms:modified xsi:type="dcterms:W3CDTF">2021-03-29T02:33:57Z</dcterms:modified>
</cp:coreProperties>
</file>