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328" r:id="rId2"/>
    <p:sldId id="282" r:id="rId3"/>
    <p:sldId id="296" r:id="rId4"/>
    <p:sldId id="298" r:id="rId5"/>
    <p:sldId id="258" r:id="rId6"/>
    <p:sldId id="324" r:id="rId7"/>
    <p:sldId id="323" r:id="rId8"/>
    <p:sldId id="281" r:id="rId9"/>
    <p:sldId id="326" r:id="rId10"/>
    <p:sldId id="257" r:id="rId11"/>
    <p:sldId id="327" r:id="rId12"/>
    <p:sldId id="325" r:id="rId13"/>
    <p:sldId id="295" r:id="rId14"/>
    <p:sldId id="306" r:id="rId15"/>
    <p:sldId id="259" r:id="rId16"/>
    <p:sldId id="260" r:id="rId17"/>
    <p:sldId id="278" r:id="rId18"/>
    <p:sldId id="300" r:id="rId19"/>
    <p:sldId id="299" r:id="rId20"/>
    <p:sldId id="277" r:id="rId21"/>
    <p:sldId id="262" r:id="rId22"/>
    <p:sldId id="261" r:id="rId23"/>
    <p:sldId id="302" r:id="rId24"/>
    <p:sldId id="303" r:id="rId25"/>
    <p:sldId id="334" r:id="rId26"/>
    <p:sldId id="333" r:id="rId27"/>
    <p:sldId id="341" r:id="rId28"/>
    <p:sldId id="283" r:id="rId29"/>
    <p:sldId id="301" r:id="rId30"/>
    <p:sldId id="329" r:id="rId31"/>
    <p:sldId id="293" r:id="rId32"/>
    <p:sldId id="263" r:id="rId33"/>
    <p:sldId id="280" r:id="rId34"/>
    <p:sldId id="304" r:id="rId35"/>
    <p:sldId id="314" r:id="rId36"/>
    <p:sldId id="265" r:id="rId37"/>
    <p:sldId id="267" r:id="rId38"/>
    <p:sldId id="276" r:id="rId39"/>
    <p:sldId id="336" r:id="rId40"/>
    <p:sldId id="331" r:id="rId41"/>
    <p:sldId id="305" r:id="rId42"/>
    <p:sldId id="335" r:id="rId43"/>
    <p:sldId id="266" r:id="rId44"/>
    <p:sldId id="309" r:id="rId45"/>
    <p:sldId id="319" r:id="rId46"/>
    <p:sldId id="269" r:id="rId47"/>
    <p:sldId id="288" r:id="rId48"/>
    <p:sldId id="285" r:id="rId49"/>
    <p:sldId id="312" r:id="rId50"/>
    <p:sldId id="339" r:id="rId51"/>
    <p:sldId id="317" r:id="rId52"/>
    <p:sldId id="338" r:id="rId53"/>
    <p:sldId id="311" r:id="rId54"/>
    <p:sldId id="287" r:id="rId55"/>
    <p:sldId id="289" r:id="rId56"/>
    <p:sldId id="294" r:id="rId57"/>
    <p:sldId id="316" r:id="rId58"/>
    <p:sldId id="313" r:id="rId59"/>
    <p:sldId id="315" r:id="rId60"/>
    <p:sldId id="271" r:id="rId61"/>
    <p:sldId id="318" r:id="rId62"/>
    <p:sldId id="330" r:id="rId63"/>
    <p:sldId id="332" r:id="rId64"/>
    <p:sldId id="272" r:id="rId65"/>
    <p:sldId id="307" r:id="rId66"/>
    <p:sldId id="308" r:id="rId67"/>
    <p:sldId id="310" r:id="rId68"/>
    <p:sldId id="273" r:id="rId69"/>
    <p:sldId id="320" r:id="rId70"/>
    <p:sldId id="321" r:id="rId71"/>
    <p:sldId id="340" r:id="rId72"/>
    <p:sldId id="322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720185-A3B2-4B41-BFDF-B7AA2E71DAD7}">
          <p14:sldIdLst>
            <p14:sldId id="328"/>
            <p14:sldId id="282"/>
            <p14:sldId id="296"/>
            <p14:sldId id="298"/>
            <p14:sldId id="258"/>
            <p14:sldId id="324"/>
            <p14:sldId id="323"/>
            <p14:sldId id="281"/>
            <p14:sldId id="326"/>
            <p14:sldId id="257"/>
            <p14:sldId id="327"/>
            <p14:sldId id="325"/>
            <p14:sldId id="295"/>
            <p14:sldId id="306"/>
            <p14:sldId id="259"/>
            <p14:sldId id="260"/>
            <p14:sldId id="278"/>
            <p14:sldId id="300"/>
            <p14:sldId id="299"/>
            <p14:sldId id="277"/>
            <p14:sldId id="262"/>
            <p14:sldId id="261"/>
            <p14:sldId id="302"/>
            <p14:sldId id="303"/>
            <p14:sldId id="334"/>
            <p14:sldId id="333"/>
            <p14:sldId id="341"/>
            <p14:sldId id="283"/>
            <p14:sldId id="301"/>
            <p14:sldId id="329"/>
            <p14:sldId id="293"/>
            <p14:sldId id="263"/>
            <p14:sldId id="280"/>
            <p14:sldId id="304"/>
            <p14:sldId id="314"/>
            <p14:sldId id="265"/>
            <p14:sldId id="267"/>
            <p14:sldId id="276"/>
            <p14:sldId id="336"/>
            <p14:sldId id="331"/>
            <p14:sldId id="305"/>
            <p14:sldId id="335"/>
            <p14:sldId id="266"/>
            <p14:sldId id="309"/>
            <p14:sldId id="319"/>
            <p14:sldId id="269"/>
            <p14:sldId id="288"/>
            <p14:sldId id="285"/>
            <p14:sldId id="312"/>
            <p14:sldId id="339"/>
            <p14:sldId id="317"/>
            <p14:sldId id="338"/>
            <p14:sldId id="311"/>
            <p14:sldId id="287"/>
            <p14:sldId id="289"/>
            <p14:sldId id="294"/>
            <p14:sldId id="316"/>
            <p14:sldId id="313"/>
            <p14:sldId id="315"/>
            <p14:sldId id="271"/>
            <p14:sldId id="318"/>
            <p14:sldId id="330"/>
            <p14:sldId id="332"/>
            <p14:sldId id="272"/>
            <p14:sldId id="307"/>
            <p14:sldId id="308"/>
            <p14:sldId id="310"/>
            <p14:sldId id="273"/>
            <p14:sldId id="320"/>
            <p14:sldId id="321"/>
            <p14:sldId id="340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6CB"/>
    <a:srgbClr val="568FE4"/>
    <a:srgbClr val="719DF5"/>
    <a:srgbClr val="0A8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3980" autoAdjust="0"/>
  </p:normalViewPr>
  <p:slideViewPr>
    <p:cSldViewPr>
      <p:cViewPr>
        <p:scale>
          <a:sx n="73" d="100"/>
          <a:sy n="73" d="100"/>
        </p:scale>
        <p:origin x="131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317260725819741E-2"/>
          <c:y val="0.12927625745086718"/>
          <c:w val="0.87887636526975932"/>
          <c:h val="0.373928786373201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2">
                    <a:lumMod val="2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c:spPr>
          <c:invertIfNegative val="0"/>
          <c:dLbls>
            <c:dLbl>
              <c:idx val="0"/>
              <c:layout>
                <c:manualLayout>
                  <c:x val="-9.1225496017684135E-3"/>
                  <c:y val="-1.2959360872893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383-42C7-B7AC-B9C1A7AFADA5}"/>
                </c:ext>
              </c:extLst>
            </c:dLbl>
            <c:dLbl>
              <c:idx val="1"/>
              <c:layout>
                <c:manualLayout>
                  <c:x val="-7.6021246681403773E-3"/>
                  <c:y val="-1.0367488698314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383-42C7-B7AC-B9C1A7AFADA5}"/>
                </c:ext>
              </c:extLst>
            </c:dLbl>
            <c:dLbl>
              <c:idx val="2"/>
              <c:layout>
                <c:manualLayout>
                  <c:x val="-6.0816997345122569E-3"/>
                  <c:y val="-1.0367488698314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383-42C7-B7AC-B9C1A7AFADA5}"/>
                </c:ext>
              </c:extLst>
            </c:dLbl>
            <c:dLbl>
              <c:idx val="3"/>
              <c:layout>
                <c:manualLayout>
                  <c:x val="-3.0408498672562403E-3"/>
                  <c:y val="-7.77561652373611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383-42C7-B7AC-B9C1A7AFADA5}"/>
                </c:ext>
              </c:extLst>
            </c:dLbl>
            <c:dLbl>
              <c:idx val="4"/>
              <c:layout>
                <c:manualLayout>
                  <c:x val="-1.0642974535396451E-2"/>
                  <c:y val="-2.59187217457873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383-42C7-B7AC-B9C1A7AFAD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2020-2021(1 семестр)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0.72</c:v>
                </c:pt>
                <c:pt idx="1">
                  <c:v>0.73</c:v>
                </c:pt>
                <c:pt idx="2">
                  <c:v>0.73</c:v>
                </c:pt>
                <c:pt idx="3">
                  <c:v>0.74</c:v>
                </c:pt>
                <c:pt idx="4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31-4A61-9BE0-86DC4D5ACAF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50000"/>
                  </a:schemeClr>
                </a:gs>
                <a:gs pos="54000">
                  <a:schemeClr val="tx2">
                    <a:lumMod val="60000"/>
                    <a:lumOff val="40000"/>
                  </a:schemeClr>
                </a:gs>
                <a:gs pos="0">
                  <a:schemeClr val="accent1">
                    <a:lumMod val="18000"/>
                    <a:lumOff val="82000"/>
                  </a:schemeClr>
                </a:gs>
              </a:gsLst>
              <a:lin ang="5400000" scaled="1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2020-2021(1 семестр)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31-4A61-9BE0-86DC4D5ACA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shape val="box"/>
        <c:axId val="60410880"/>
        <c:axId val="60412672"/>
        <c:axId val="0"/>
      </c:bar3DChart>
      <c:catAx>
        <c:axId val="604108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0412672"/>
        <c:crosses val="autoZero"/>
        <c:auto val="0"/>
        <c:lblAlgn val="ctr"/>
        <c:lblOffset val="100"/>
        <c:noMultiLvlLbl val="0"/>
      </c:catAx>
      <c:valAx>
        <c:axId val="6041267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12700">
            <a:noFill/>
          </a:ln>
        </c:spPr>
        <c:crossAx val="6041088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по УД «Электроника и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схемотехника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c:rich>
      </c:tx>
      <c:layout>
        <c:manualLayout>
          <c:xMode val="edge"/>
          <c:yMode val="edge"/>
          <c:x val="0.15692383385972988"/>
          <c:y val="3.8580782690812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 успеваемость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2019-2020</c:v>
                </c:pt>
                <c:pt idx="1">
                  <c:v>2020-2021 (1 семестр)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75-4625-9AF8-88A21CE378F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Качественая успеваемость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195613185836494E-2"/>
                  <c:y val="-3.5825012498611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C75-4625-9AF8-88A21CE378F0}"/>
                </c:ext>
              </c:extLst>
            </c:dLbl>
            <c:dLbl>
              <c:idx val="1"/>
              <c:layout>
                <c:manualLayout>
                  <c:x val="5.5430349008840162E-2"/>
                  <c:y val="-2.06681679466170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283772702503957E-2"/>
                      <c:h val="7.72581258332407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C75-4625-9AF8-88A21CE378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2019-2020</c:v>
                </c:pt>
                <c:pt idx="1">
                  <c:v>2020-2021 (1 семестр)</c:v>
                </c:pt>
              </c:strCache>
            </c:strRef>
          </c:cat>
          <c:val>
            <c:numRef>
              <c:f>Лист1!$C$2:$C$3</c:f>
              <c:numCache>
                <c:formatCode>0.00%</c:formatCode>
                <c:ptCount val="2"/>
                <c:pt idx="0">
                  <c:v>0.65300000000000002</c:v>
                </c:pt>
                <c:pt idx="1">
                  <c:v>0.71399999999999997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75-4625-9AF8-88A21CE37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99656592"/>
        <c:axId val="1699644112"/>
        <c:axId val="0"/>
      </c:bar3DChart>
      <c:catAx>
        <c:axId val="169965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9644112"/>
        <c:crosses val="autoZero"/>
        <c:auto val="1"/>
        <c:lblAlgn val="ctr"/>
        <c:lblOffset val="100"/>
        <c:noMultiLvlLbl val="0"/>
      </c:catAx>
      <c:valAx>
        <c:axId val="169964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965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ПО ПМ.01 МДК 01,02</a:t>
            </a:r>
            <a:endParaRPr lang="ru-RU" dirty="0" smtClean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 успеваемость %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48-469B-A18E-7A55A75FD7D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Качественная успеваемость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0.73</c:v>
                </c:pt>
                <c:pt idx="1">
                  <c:v>0.89</c:v>
                </c:pt>
                <c:pt idx="2">
                  <c:v>0.65</c:v>
                </c:pt>
                <c:pt idx="3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48-469B-A18E-7A55A75FD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1690832"/>
        <c:axId val="431685424"/>
        <c:axId val="0"/>
      </c:bar3DChart>
      <c:catAx>
        <c:axId val="431690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1685424"/>
        <c:crosses val="autoZero"/>
        <c:auto val="1"/>
        <c:lblAlgn val="ctr"/>
        <c:lblOffset val="100"/>
        <c:noMultiLvlLbl val="0"/>
      </c:catAx>
      <c:valAx>
        <c:axId val="431685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169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971128608923874E-2"/>
          <c:y val="0.91907923228346455"/>
          <c:w val="0.69024417890722189"/>
          <c:h val="7.3559621659768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МДК 01.01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 успеваемость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A2-4840-BFE3-5817E9AFA4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Качественная Успеваемость %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006802721088437E-2"/>
                  <c:y val="2.6058631921824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AA2-4840-BFE3-5817E9AFA477}"/>
                </c:ext>
              </c:extLst>
            </c:dLbl>
            <c:dLbl>
              <c:idx val="1"/>
              <c:layout>
                <c:manualLayout>
                  <c:x val="1.7006802721088437E-2"/>
                  <c:y val="2.6058631921824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AA2-4840-BFE3-5817E9AFA4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0.88</c:v>
                </c:pt>
                <c:pt idx="3" formatCode="0.00%">
                  <c:v>0.52500000000000002</c:v>
                </c:pt>
                <c:pt idx="4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A2-4840-BFE3-5817E9AFA4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4"/>
        <c:gapDepth val="200"/>
        <c:shape val="box"/>
        <c:axId val="1670058480"/>
        <c:axId val="1670056400"/>
        <c:axId val="0"/>
      </c:bar3DChart>
      <c:catAx>
        <c:axId val="167005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0056400"/>
        <c:crosses val="autoZero"/>
        <c:auto val="1"/>
        <c:lblAlgn val="ctr"/>
        <c:lblOffset val="100"/>
        <c:noMultiLvlLbl val="0"/>
      </c:catAx>
      <c:valAx>
        <c:axId val="167005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7005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ah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дипломных проектов</a:t>
            </a:r>
          </a:p>
        </c:rich>
      </c:tx>
      <c:layout>
        <c:manualLayout>
          <c:xMode val="edge"/>
          <c:yMode val="edge"/>
          <c:x val="0.24037586292204394"/>
          <c:y val="5.0555026307260165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Качеств.успеваемость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93-445E-9168-AB7B2F4AC5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дипломников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Лист1!$C$2:$C$5</c:f>
              <c:numCache>
                <c:formatCode>_-* #,##0\ _₽_-;\-* #,##0\ _₽_-;_-* "-"??\ _₽_-;_-@_-</c:formatCode>
                <c:ptCount val="4"/>
                <c:pt idx="0">
                  <c:v>6</c:v>
                </c:pt>
                <c:pt idx="1">
                  <c:v>6</c:v>
                </c:pt>
                <c:pt idx="2">
                  <c:v>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93-445E-9168-AB7B2F4AC5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91652480"/>
        <c:axId val="91654016"/>
        <c:axId val="0"/>
      </c:bar3DChart>
      <c:catAx>
        <c:axId val="916524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1654016"/>
        <c:crosses val="autoZero"/>
        <c:auto val="1"/>
        <c:lblAlgn val="ctr"/>
        <c:lblOffset val="100"/>
        <c:noMultiLvlLbl val="0"/>
      </c:catAx>
      <c:valAx>
        <c:axId val="91654016"/>
        <c:scaling>
          <c:orientation val="minMax"/>
        </c:scaling>
        <c:delete val="1"/>
        <c:axPos val="l"/>
        <c:majorGridlines/>
        <c:numFmt formatCode="0%" sourceLinked="1"/>
        <c:majorTickMark val="none"/>
        <c:minorTickMark val="none"/>
        <c:tickLblPos val="nextTo"/>
        <c:crossAx val="9165248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F42B4-5871-40FC-BAFB-505E53ECEA7E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2548A-5555-472B-83D7-FB146D808B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5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548A-5555-472B-83D7-FB146D808BF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750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548A-5555-472B-83D7-FB146D808BF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28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548A-5555-472B-83D7-FB146D808BF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25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.pn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9.jpeg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0.jpeg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5.png"/><Relationship Id="rId7" Type="http://schemas.openxmlformats.org/officeDocument/2006/relationships/image" Target="../media/image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microsoft.com/office/2007/relationships/hdphoto" Target="../media/hdphoto3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5.png"/><Relationship Id="rId4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3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g"/><Relationship Id="rId4" Type="http://schemas.openxmlformats.org/officeDocument/2006/relationships/image" Target="../media/image11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628800"/>
            <a:ext cx="3384376" cy="4537075"/>
          </a:xfrm>
        </p:spPr>
        <p:txBody>
          <a:bodyPr>
            <a:noAutofit/>
          </a:bodyPr>
          <a:lstStyle/>
          <a:p>
            <a:r>
              <a:rPr lang="sah-RU" sz="28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Утагонова </a:t>
            </a:r>
            <a:r>
              <a:rPr lang="en-US" sz="28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28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Фатима </a:t>
            </a:r>
            <a:r>
              <a:rPr lang="en-US" sz="28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28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Джанбековна</a:t>
            </a:r>
            <a:br>
              <a:rPr lang="sah-RU" sz="28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28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sah-RU" sz="28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28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sah-RU" sz="28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28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sah-RU" sz="28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20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sah-RU" sz="2000" dirty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реподаватель специальных дисциплин</a:t>
            </a:r>
            <a:br>
              <a:rPr lang="sah-RU" sz="2000" dirty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2000" dirty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ГАПОУ РС(Я) </a:t>
            </a:r>
            <a:r>
              <a:rPr lang="ru-RU" sz="2000" dirty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«якутский колледж связи и энергетики </a:t>
            </a:r>
            <a:br>
              <a:rPr lang="ru-RU" sz="2000" dirty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2000" dirty="0" err="1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П.И.Дудкина</a:t>
            </a:r>
            <a:r>
              <a:rPr lang="ru-RU" sz="2000" dirty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/>
          </a:p>
        </p:txBody>
      </p:sp>
      <p:pic>
        <p:nvPicPr>
          <p:cNvPr id="4" name="Picture 7" descr="C:\Documents and Settings\Пользователь\Рабочий стол\готовые\DSC_0060_pp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628800"/>
            <a:ext cx="3024188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4"/>
          <p:cNvSpPr>
            <a:spLocks noGrp="1"/>
          </p:cNvSpPr>
          <p:nvPr>
            <p:ph type="subTitle" idx="1"/>
          </p:nvPr>
        </p:nvSpPr>
        <p:spPr>
          <a:xfrm flipV="1">
            <a:off x="2286000" y="6374921"/>
            <a:ext cx="624644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/>
              <a:t>МИНИСТЕРСТВО ОБРАЗОВАНИЯ И НАУКИ </a:t>
            </a:r>
            <a:br>
              <a:rPr lang="ru-RU" cap="all" dirty="0"/>
            </a:br>
            <a:r>
              <a:rPr lang="ru-RU" cap="all" dirty="0"/>
              <a:t>РЕСПУБЛИКИ САХА (ЯКУТИЯ</a:t>
            </a:r>
            <a:r>
              <a:rPr lang="ru-RU" cap="all" dirty="0" smtClean="0"/>
              <a:t>)</a:t>
            </a:r>
            <a:endParaRPr lang="ru-RU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787"/>
            <a:ext cx="1200102" cy="12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4439"/>
            <a:ext cx="1214264" cy="12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196752"/>
            <a:ext cx="8280920" cy="5184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 algn="just"/>
            <a:endParaRPr lang="ru-RU" dirty="0"/>
          </a:p>
        </p:txBody>
      </p:sp>
      <p:pic>
        <p:nvPicPr>
          <p:cNvPr id="13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195" y="971411"/>
            <a:ext cx="8764341" cy="5568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Удостоверение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краткосрочном повышении квалификации «Современные технологии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работы», ГБОУ ДПО «Институт управления при Главе РС(Я)» с 10.02-5.03.2016 г. 72 часа. № 1849.</a:t>
            </a:r>
          </a:p>
          <a:p>
            <a:pPr marL="800100" lvl="1" indent="-342900" algn="just">
              <a:lnSpc>
                <a:spcPct val="115000"/>
              </a:lnSpc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участия в семинаре «Аккредитация образовательной организации СПО» № 0079, 14 часов, 23-24 января 2017 г.</a:t>
            </a:r>
          </a:p>
          <a:p>
            <a:pPr marL="800100" lvl="1" indent="-342900" algn="just">
              <a:lnSpc>
                <a:spcPct val="107000"/>
              </a:lnSpc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  <a:tabLst>
                <a:tab pos="291465" algn="l"/>
              </a:tabLst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Удостоверение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повышении квалификации «Разработка учебных планов ОПОП СПО по наиболее востребованным, новым и перспективным профессиям и специальностям», 36 часов ГАУ ДПО РС(Я) «ИРПО». 12-15марта 2018г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  <a:tabLst>
                <a:tab pos="291465" algn="l"/>
              </a:tabLst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Удостоверение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повышении квалификации «Современные технологии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работы», №1695, 36 часа с 22-25 мая 2019г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 algn="just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 «Информационные и коммуникационные технологии в СПО» с 24 по 28 февраля 2020 года в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24 часов.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800"/>
              </a:spcAft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повышения квалификации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«Внедрение непрерывной системы инклюзивного образования посредством использования системы Брайля и адаптивных компьютерных технологий» (16 часов),26-27 декабря 2020 г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WorldSkills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WorldSkills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18" y="1196752"/>
            <a:ext cx="6688963" cy="4973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319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211057"/>
            <a:ext cx="7467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0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/>
          <a:stretch/>
        </p:blipFill>
        <p:spPr>
          <a:xfrm>
            <a:off x="179512" y="920792"/>
            <a:ext cx="4199507" cy="307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49378"/>
            <a:ext cx="5724128" cy="4093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1340768"/>
            <a:ext cx="6318448" cy="4544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8" name="AutoShape 4" descr="WorldSkills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WorldSkills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92" y="1052736"/>
            <a:ext cx="7120720" cy="5089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7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363272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УЧЕБНОЙ ДЕЯТЕЛЬНОСТИ ПО ИТОГАМ МОНИТОРИНГА ПОО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87055043"/>
              </p:ext>
            </p:extLst>
          </p:nvPr>
        </p:nvGraphicFramePr>
        <p:xfrm>
          <a:off x="251520" y="1700808"/>
          <a:ext cx="8352928" cy="4899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0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49242"/>
            <a:ext cx="8568952" cy="14240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ОБУЧАЮЩИМИСЯ ОБРАЗОВАТЕЛЬНЫХ ПРОГРАММ ПО ИТОГАМ МОНИТОРИНГА СИСТЕМЫ ОБРАЗОВАНИЯ В МЕЖАТТЕСТАЦИОННЫЙ ПЕРИОД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0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797185"/>
              </p:ext>
            </p:extLst>
          </p:nvPr>
        </p:nvGraphicFramePr>
        <p:xfrm>
          <a:off x="806768" y="3068960"/>
          <a:ext cx="7529864" cy="31245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00906">
                  <a:extLst>
                    <a:ext uri="{9D8B030D-6E8A-4147-A177-3AD203B41FA5}">
                      <a16:colId xmlns:a16="http://schemas.microsoft.com/office/drawing/2014/main" val="678981839"/>
                    </a:ext>
                  </a:extLst>
                </a:gridCol>
                <a:gridCol w="1886699">
                  <a:extLst>
                    <a:ext uri="{9D8B030D-6E8A-4147-A177-3AD203B41FA5}">
                      <a16:colId xmlns:a16="http://schemas.microsoft.com/office/drawing/2014/main" val="1863052201"/>
                    </a:ext>
                  </a:extLst>
                </a:gridCol>
                <a:gridCol w="1570734">
                  <a:extLst>
                    <a:ext uri="{9D8B030D-6E8A-4147-A177-3AD203B41FA5}">
                      <a16:colId xmlns:a16="http://schemas.microsoft.com/office/drawing/2014/main" val="3343786555"/>
                    </a:ext>
                  </a:extLst>
                </a:gridCol>
                <a:gridCol w="1571525">
                  <a:extLst>
                    <a:ext uri="{9D8B030D-6E8A-4147-A177-3AD203B41FA5}">
                      <a16:colId xmlns:a16="http://schemas.microsoft.com/office/drawing/2014/main" val="974968426"/>
                    </a:ext>
                  </a:extLst>
                </a:gridCol>
              </a:tblGrid>
              <a:tr h="6931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Дисциплина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Абсолютная успеваемость %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0880" algn="ctr"/>
                          <a:tab pos="1152525" algn="l"/>
                        </a:tabLs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 %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9642623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Электротехника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-201</a:t>
                      </a: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78%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4488142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Электротехника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232697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Электротехника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2470733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Электротехника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47.4%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778900"/>
                  </a:ext>
                </a:extLst>
              </a:tr>
              <a:tr h="558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Электротехника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 (1 семестр)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4546788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Ср.показатели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endParaRPr lang="ru-RU" sz="16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271817"/>
                  </a:ext>
                </a:extLst>
              </a:tr>
            </a:tbl>
          </a:graphicData>
        </a:graphic>
      </p:graphicFrame>
      <p:sp>
        <p:nvSpPr>
          <p:cNvPr id="13" name="Объект 11"/>
          <p:cNvSpPr>
            <a:spLocks noGrp="1"/>
          </p:cNvSpPr>
          <p:nvPr>
            <p:ph sz="quarter" idx="1"/>
          </p:nvPr>
        </p:nvSpPr>
        <p:spPr>
          <a:xfrm>
            <a:off x="987388" y="2460679"/>
            <a:ext cx="7529264" cy="43410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по УД «Электротехника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2" y="1196752"/>
            <a:ext cx="8424936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0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069390194"/>
              </p:ext>
            </p:extLst>
          </p:nvPr>
        </p:nvGraphicFramePr>
        <p:xfrm>
          <a:off x="611560" y="1844824"/>
          <a:ext cx="756084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814" y="958207"/>
            <a:ext cx="7467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altLang="ru-RU" sz="2700" b="1" cap="none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ПО УД «ТЕОРИЯ ЭЛЕКТРИЧЕСКИХ ЦЕПЕЙ»</a:t>
            </a:r>
            <a:r>
              <a:rPr lang="ru-RU" altLang="ru-RU" sz="800" cap="none" dirty="0">
                <a:solidFill>
                  <a:schemeClr val="tx1"/>
                </a:solidFill>
              </a:rPr>
              <a:t/>
            </a:r>
            <a:br>
              <a:rPr lang="ru-RU" altLang="ru-RU" sz="800" cap="none" dirty="0">
                <a:solidFill>
                  <a:schemeClr val="tx1"/>
                </a:solidFill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20236775"/>
              </p:ext>
            </p:extLst>
          </p:nvPr>
        </p:nvGraphicFramePr>
        <p:xfrm>
          <a:off x="737420" y="1700808"/>
          <a:ext cx="7666388" cy="1440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43911">
                  <a:extLst>
                    <a:ext uri="{9D8B030D-6E8A-4147-A177-3AD203B41FA5}">
                      <a16:colId xmlns:a16="http://schemas.microsoft.com/office/drawing/2014/main" val="3101118844"/>
                    </a:ext>
                  </a:extLst>
                </a:gridCol>
                <a:gridCol w="1913157">
                  <a:extLst>
                    <a:ext uri="{9D8B030D-6E8A-4147-A177-3AD203B41FA5}">
                      <a16:colId xmlns:a16="http://schemas.microsoft.com/office/drawing/2014/main" val="4193660388"/>
                    </a:ext>
                  </a:extLst>
                </a:gridCol>
                <a:gridCol w="1903446">
                  <a:extLst>
                    <a:ext uri="{9D8B030D-6E8A-4147-A177-3AD203B41FA5}">
                      <a16:colId xmlns:a16="http://schemas.microsoft.com/office/drawing/2014/main" val="483618229"/>
                    </a:ext>
                  </a:extLst>
                </a:gridCol>
                <a:gridCol w="1905874">
                  <a:extLst>
                    <a:ext uri="{9D8B030D-6E8A-4147-A177-3AD203B41FA5}">
                      <a16:colId xmlns:a16="http://schemas.microsoft.com/office/drawing/2014/main" val="3643084377"/>
                    </a:ext>
                  </a:extLst>
                </a:gridCol>
              </a:tblGrid>
              <a:tr h="468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Дисциплина</a:t>
                      </a:r>
                      <a:endParaRPr lang="ru-RU" sz="11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Учебный год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Абсолютная успеваемость %</a:t>
                      </a:r>
                      <a:endParaRPr lang="ru-RU" sz="11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Качественная</a:t>
                      </a:r>
                      <a:endParaRPr lang="ru-RU" sz="11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0880" algn="ctr"/>
                          <a:tab pos="1152525" algn="l"/>
                        </a:tabLst>
                      </a:pP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успеваемость %</a:t>
                      </a:r>
                      <a:endParaRPr lang="ru-RU" sz="11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6541086"/>
                  </a:ext>
                </a:extLst>
              </a:tr>
              <a:tr h="744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4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Теория электрических цепей</a:t>
                      </a:r>
                      <a:endParaRPr lang="ru-RU" sz="11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2020-2021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20675" algn="l"/>
                          <a:tab pos="1152525" algn="l"/>
                        </a:tabLst>
                      </a:pPr>
                      <a:r>
                        <a:rPr lang="ru-RU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(1 семестр)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100%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71.4%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0688149"/>
                  </a:ext>
                </a:extLst>
              </a:tr>
              <a:tr h="226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Ср.показатели</a:t>
                      </a:r>
                      <a:endParaRPr lang="ru-RU" sz="11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100%</a:t>
                      </a:r>
                      <a:endParaRPr lang="ru-RU" sz="11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52525" algn="l"/>
                        </a:tabLst>
                      </a:pP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71.4 %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013515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6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40533" y="2906177"/>
            <a:ext cx="7467600" cy="1143000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746795605"/>
              </p:ext>
            </p:extLst>
          </p:nvPr>
        </p:nvGraphicFramePr>
        <p:xfrm>
          <a:off x="737420" y="3306576"/>
          <a:ext cx="7666387" cy="3434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7643"/>
            <a:ext cx="7467600" cy="6588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ПО ПМ.01.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91780591"/>
              </p:ext>
            </p:extLst>
          </p:nvPr>
        </p:nvGraphicFramePr>
        <p:xfrm>
          <a:off x="486551" y="1537723"/>
          <a:ext cx="818763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115328" cy="4773144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рождения : 08.09.1979 г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– высшее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заведение – Якутский государственный      университет </a:t>
            </a:r>
            <a:r>
              <a:rPr lang="ru-RU" alt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им.М.К.Аммосова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окончания – 2006.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– «Радиофизика и электроника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ИНЖЕНЕР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 – Радиотехника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работы, включая стаж по 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специальности–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года  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должности 10 лет 5 месяцев в Якутском колледже связи и энергетики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группы  РЭТ - 20</a:t>
            </a:r>
          </a:p>
          <a:p>
            <a:pPr algn="just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620" y="1048908"/>
            <a:ext cx="8964488" cy="43204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1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7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78497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73734282"/>
              </p:ext>
            </p:extLst>
          </p:nvPr>
        </p:nvGraphicFramePr>
        <p:xfrm>
          <a:off x="550055" y="1700808"/>
          <a:ext cx="8043890" cy="4773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thumb.cloud.mail.ru/thumb/xw1/2018-03-23%2014.34.49.JPG?x-email=marias-888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39" y="863468"/>
            <a:ext cx="84969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заключительном этапе Всероссийской олимпиаде профессионального мастерства по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укрупнённой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специальности 11.00.00 Электроника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радиотехника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системы связи  Попов Денис, (13 место из 28), «Симферопольский колледж радиоэлектроники», апрель 2019г.</a:t>
            </a:r>
          </a:p>
          <a:p>
            <a:pPr algn="just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степени Х Республиканской научно-практической конференции «Шаг в будущую профессию», посвященной 95-летию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С.П.Данилова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100-летию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С.П.Данилова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Попов Д. и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Гришкевич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Ф., 2016 г.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дипломата 3 степени регионального этапа Всероссийской олимпиады профессионального мастерства обучающихся по специальности СПО 11.02.02- Бычков Роман, 2016 г.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дипломата I степени регионального этапа Всероссийской олимпиады профессионального мастерства обучающихся по специальности СПО 11.02.02, Шудра Владислав, 2017г.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дипломата I степени регионального этапа Всероссийской олимпиады профессионального мастерства обучающихся по специальности СПО 11.02.02. Попова Дениса, 2019г.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дипломата I степени регионального этапа Всероссийской олимпиады профессионального мастерства обучающихся по специальности СПО 11.02.02.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Блашкевич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Игорь, 2020г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53458"/>
            <a:ext cx="9505056" cy="191336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44824"/>
            <a:ext cx="8291264" cy="495831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000" b="1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Внутриколледжный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степени за участие во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внутриколледжной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НПК студентов ЯКСЭ им.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П.И.Дудкина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Попов Д. и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Гришкевич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Ф., 2016 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степени отборочного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внутриколледжного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этапа Всероссийской олимпиады профессионального мастерства обучающихся по специальности СПО 11.02.02, Шудра Владислав, 2017г.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степени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отборочных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 по стандартам 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“Электроника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Скуратов Александр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Владимирович, группа РЭТ-17/1, 2019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отборочных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  профессионального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по стандартам 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“Электроника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Нюрбинский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Далан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Александрович, группа РЭТ-17/1, 2019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отборочных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соревнованиях   профессионального мастерства по стандартам 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“Электроника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Скуратов Александр Владимирович, группа РЭТ-17/1, 2018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степени в отборочных соревнованиях профессионального  мастерства  по  стандартам 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компетенции“Электроника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Князьков Павел Андреевич, группа РЭТ-17/1, 2018 г.</a:t>
            </a:r>
          </a:p>
          <a:p>
            <a:pPr algn="just"/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90078"/>
            <a:ext cx="8556646" cy="91073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i="1" spc="-7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i="1" spc="-5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i="1" spc="-1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2400" b="1" i="1" spc="-2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i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400" b="1" i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r>
              <a:rPr lang="ru-RU" sz="2400" b="1" i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СТУДЕНТОВ</a:t>
            </a:r>
            <a:endParaRPr lang="ru-RU" sz="2400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399" y="2743045"/>
            <a:ext cx="4215851" cy="29954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"/>
          <a:stretch/>
        </p:blipFill>
        <p:spPr>
          <a:xfrm>
            <a:off x="5053173" y="2132856"/>
            <a:ext cx="312264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6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7652" y="908720"/>
            <a:ext cx="3051810" cy="482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03012"/>
            <a:ext cx="2952328" cy="194421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i="1" spc="-7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i="1" spc="-5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i="1" spc="-1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2000" b="1" i="1" spc="-2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i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b="1" i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r>
              <a:rPr lang="ru-RU" sz="2000" b="1" i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СТУДЕНТОВ </a:t>
            </a:r>
            <a:endParaRPr lang="ru-RU" sz="2000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/>
          <a:stretch/>
        </p:blipFill>
        <p:spPr>
          <a:xfrm>
            <a:off x="0" y="3150240"/>
            <a:ext cx="2997652" cy="3714471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t="6404" r="7676" b="5932"/>
          <a:stretch/>
        </p:blipFill>
        <p:spPr bwMode="auto">
          <a:xfrm>
            <a:off x="2975770" y="3624351"/>
            <a:ext cx="3096344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7875" r="14211" b="-549"/>
          <a:stretch/>
        </p:blipFill>
        <p:spPr>
          <a:xfrm>
            <a:off x="6049462" y="960055"/>
            <a:ext cx="3096344" cy="3168352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15119" r="12482" b="5698"/>
          <a:stretch/>
        </p:blipFill>
        <p:spPr>
          <a:xfrm>
            <a:off x="6049462" y="4128407"/>
            <a:ext cx="3096344" cy="27363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56" y="100011"/>
            <a:ext cx="931168" cy="931168"/>
          </a:xfrm>
          <a:prstGeom prst="rect">
            <a:avLst/>
          </a:prstGeom>
        </p:spPr>
      </p:pic>
      <p:pic>
        <p:nvPicPr>
          <p:cNvPr id="7" name="Picture 2" descr="C:\Documents and Settings\Пользователь\Рабочий стол\АТТЕСТАЦИЯ 2017\фото\IMG_20161216_16172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3573016"/>
            <a:ext cx="3304309" cy="2734887"/>
          </a:xfrm>
          <a:noFill/>
        </p:spPr>
      </p:pic>
      <p:pic>
        <p:nvPicPr>
          <p:cNvPr id="8" name="Picture 5" descr="C:\Documents and Settings\Пользователь\Рабочий стол\АТТЕСТАЦИЯ 2017\Сканы ФД\УФД\IMAGE03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2" r="4555"/>
          <a:stretch/>
        </p:blipFill>
        <p:spPr bwMode="auto">
          <a:xfrm>
            <a:off x="683568" y="1417638"/>
            <a:ext cx="3600400" cy="51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44752" y="1782215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i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b="1" i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i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b="1" i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r>
              <a:rPr lang="ru-RU" b="1" i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СТУДЕНТОВ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070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Рабочий стол\АТТЕСТАЦИЯ 2017\Сканы ФД\2016-03-09\IMAGE008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295232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Documents and Settings\Пользователь\Рабочий стол\АТТЕСТАЦИЯ 2017\фото\11-04-2017_15-06-25\IMG_20160220_16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2420888"/>
            <a:ext cx="2808312" cy="363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Documents and Settings\Пользователь\Рабочий стол\АТТЕСТАЦИЯ 2017\Сканы ФД\УФД\IMAGE03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54400"/>
            <a:ext cx="2663825" cy="340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26876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56" y="100011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16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26876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56" y="100011"/>
            <a:ext cx="931168" cy="931168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457200" y="5733256"/>
            <a:ext cx="730424" cy="74069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" name="Picture 4" descr="C:\Documents and Settings\Пользователь\Рабочий стол\АТТЕСТАЦИЯ 2017\Сканы ФД\УФД\IMAGE03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0" y="1406609"/>
            <a:ext cx="3764050" cy="484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46" y="1531521"/>
            <a:ext cx="3356210" cy="47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7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6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251520" y="1700808"/>
            <a:ext cx="8424936" cy="492514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Clr>
                <a:schemeClr val="bg2">
                  <a:lumMod val="10000"/>
                </a:schemeClr>
              </a:buClr>
              <a:buNone/>
            </a:pPr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  <a:endParaRPr lang="ru-RU" sz="2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наличии персонального сайта в социальной сети работников образования nsportal.ru, </a:t>
            </a:r>
            <a:r>
              <a:rPr lang="ru-RU" sz="2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-адрес сайта: https://nsportal.ru/utagonova-fatima-dzhanbekovna , 2020 г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в социальной сети работников образования nsportal.ru,  по ссылке: https://nsportal.ru/utagonova-fatima-dzhanbekovna , сертификат подтверждения от 2020 г.  3. Публикация в социальной сети работников образования nsportal.ru «</a:t>
            </a:r>
            <a:r>
              <a:rPr lang="ru-RU" sz="2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Практикоориентированный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учебно-производственного процесса с использованием современных образовательных технологий в ЯКСЭ им.П.И.Дудкина.»:</a:t>
            </a:r>
            <a:r>
              <a:rPr lang="ru-RU" sz="2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://nsportal.ru/</a:t>
            </a:r>
            <a:r>
              <a:rPr lang="ru-RU" sz="2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npo-spo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energetika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energeticheskoe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mashinostroenie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-i-</a:t>
            </a:r>
            <a:r>
              <a:rPr lang="ru-RU" sz="2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elektrotekhnika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/2020/12/28 свидетельство о публикации, 2020 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курсы по преподаваемым дисциплинам, размещены на сайте: http://www.yakse.ru 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2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2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кроссвордов для обучающихся специальностей РЭТ, ОИБ  в сервисе «Фабрика кроссвордов» для создания и выполнения кроссвордов в онлайн-режиме http://puzzlecup.com/?guess=8DE6A93EF261B3D6</a:t>
            </a:r>
          </a:p>
          <a:p>
            <a:pPr algn="just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44524" y="953344"/>
            <a:ext cx="943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ИСПОЛЬЗОВАНИЯ НОВЫХ ОБРАЗОВАТЕЛЬНЫХ ТЕХНОЛОГИЙ В МЕЖАТТЕСТАЦИОННЫЙ ПЕРИОД </a:t>
            </a:r>
            <a:endParaRPr lang="ru-RU" sz="2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814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spc="-7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spc="-5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spc="-1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2400" b="1" spc="-2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400" b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r>
              <a:rPr lang="ru-RU" sz="2400" b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68161"/>
            <a:ext cx="3808270" cy="5364438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89" y="1530181"/>
            <a:ext cx="3754619" cy="530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639" y="33265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ОБ ОБРАЗОВАНИИ</a:t>
            </a:r>
            <a:endParaRPr lang="ru-RU" altLang="ru-RU" sz="3200" b="1" dirty="0">
              <a:latin typeface="Verdana" panose="020B0604030504040204" pitchFamily="34" charset="0"/>
            </a:endParaRPr>
          </a:p>
        </p:txBody>
      </p:sp>
      <p:pic>
        <p:nvPicPr>
          <p:cNvPr id="4" name="Содержимое 6" descr="диплом высш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421582" cy="42436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6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1" y="114283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9984"/>
            <a:ext cx="931168" cy="931168"/>
          </a:xfrm>
          <a:prstGeom prst="rect">
            <a:avLst/>
          </a:prstGeom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" y="1066726"/>
            <a:ext cx="7467600" cy="419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Фатима Джанбековна\Рабочий стол\васильченко\яксе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96975"/>
            <a:ext cx="4500562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2" y="3880875"/>
            <a:ext cx="45005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830026"/>
            <a:ext cx="4643438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034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78527"/>
            <a:ext cx="8352928" cy="94096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ЭФФЕКТИВНОСТЬ РАБОТЫ ПО ПРОГРАММНО-МЕТОДИЧЕСКОМУ СОПРОВОЖДЕНИЮ ОБРАЗОВАТЕЛЬНОГО ПРОЦЕССА В МЕЖАТТЕСТАЦИОННЫЙ ПЕРИОД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16016" y="4005064"/>
            <a:ext cx="4104456" cy="151216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006" y="1919493"/>
            <a:ext cx="85449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разработке в соответствии с требованиями ФГОС: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абочие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Электротехника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Электроника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схемотехника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Метрология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стандартизация и сертификация;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ПМ.01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сборки,монтажа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демонтажа устройств, блоков и приборов РЭТ;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01.01.Технология монтажа устройств, блоков и приборов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РЭТ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01.02. Технология сборки устройств, блоков и приборов РЭТ. </a:t>
            </a:r>
          </a:p>
          <a:p>
            <a:pPr algn="just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Учебно-методический комплекс по дисциплинам и МДК: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Электротехника;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Электроника и </a:t>
            </a:r>
            <a:r>
              <a:rPr lang="ru-RU" sz="2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схемотехника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Метрология, стандартизация и сертификация;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01.01.Технология монтажа устройств, блоков и приборов РЭТ;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01.02. Технология сборки устройств, блоков и приборов РЭТ.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054200"/>
            <a:ext cx="8424936" cy="4823072"/>
          </a:xfrm>
        </p:spPr>
        <p:txBody>
          <a:bodyPr>
            <a:noAutofit/>
          </a:bodyPr>
          <a:lstStyle/>
          <a:p>
            <a:pPr marL="0" indent="0" algn="just">
              <a:buSzPct val="90000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Методические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по: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выполнению практических работ по УД «Электротехника »;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выполнению практических работ по УД «Электроники и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схемотехника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выполнению практических работ по МДК 01.01.Технология монтажа устройств, блоков и приборов РЭТ;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Оформлению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выполнению практических работ по МДК 01.02. Технология сборки устройств, блоков и приборов РЭТ. </a:t>
            </a:r>
            <a:endParaRPr lang="ru-RU" sz="20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chemeClr val="bg2">
                  <a:lumMod val="10000"/>
                </a:schemeClr>
              </a:buClr>
              <a:buSzPct val="90000"/>
              <a:buNone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Фонды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оценочных средств по дисциплинам и МДК: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Электротехника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Электроника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схемотехника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Метрология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стандартизация и сертификация;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01.01.Технология монтажа устройств, блоков и приборов РЭТ;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МДК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01.02. Технология сборки устройств, блоков и приборов РЭТ. </a:t>
            </a:r>
          </a:p>
          <a:p>
            <a:pPr marL="0" indent="0" algn="just">
              <a:buNone/>
              <a:tabLst>
                <a:tab pos="447675" algn="l"/>
              </a:tabLst>
            </a:pPr>
            <a:endParaRPr lang="sah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260" y="476672"/>
            <a:ext cx="9252520" cy="141817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 В МЕЖАТТЕСТАЦИОННЫЙ ПЕРИОД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2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844824"/>
            <a:ext cx="8568952" cy="50131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7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  <a:r>
              <a:rPr lang="ru-RU" sz="17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7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</a:t>
            </a:r>
          </a:p>
          <a:p>
            <a:pPr marL="0" indent="0" algn="just">
              <a:buNone/>
            </a:pPr>
            <a:r>
              <a:rPr lang="ru-RU" sz="1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публикации статьи «Формирование профессиональных </a:t>
            </a:r>
            <a:r>
              <a:rPr lang="ru-RU" sz="1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 по ПМ.01 специальности «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</a:t>
            </a:r>
            <a:r>
              <a:rPr lang="ru-RU" sz="1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и ремонт радиоэлектронной техники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журнале «Вестник научных конференций» по результатам международной НПК, Россия, Тамбов, 31 октября 2020 № 10-2 (62), с.120-122,  https://ukonf.com/doc/prog.2020.10.pdf 	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7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  <a:endParaRPr lang="ru-RU" sz="1700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социальной сети работников образования nsportal.ru «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Практикоориентированный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учебно-производственного процесса с использованием современных образовательных технологий в ЯКСЭ им.П.И.Дудкина.»: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://nsportal.ru/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npo-spo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energetika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energeticheskoe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mashinostroenie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-i-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elektrotekhnika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/2020/12/28 свидетельство о публикации, 2020 г</a:t>
            </a:r>
            <a:r>
              <a:rPr lang="ru-RU" sz="1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7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</a:p>
          <a:p>
            <a:pPr marL="0" indent="0" algn="just">
              <a:buNone/>
            </a:pPr>
            <a:r>
              <a:rPr lang="ru-RU" sz="17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материалов Республиканской научно-методической конференции  Достижение нового качества СПО: практическое применение - «Эффективное решение в профориентации будущего», май 2019, </a:t>
            </a:r>
            <a:r>
              <a:rPr lang="ru-RU" sz="1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      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833" y="953344"/>
            <a:ext cx="8554334" cy="936104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ОПЫТА РАБОТЫ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РЕЗУЛЬТАТОВ СВОЕЙ ПРОФЕССИОНАЛЬНОЙ ДЕЯТЕЛЬНОСТИ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0871" y="2445207"/>
            <a:ext cx="5037861" cy="34104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30" y="1627159"/>
            <a:ext cx="3523456" cy="504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833" y="953344"/>
            <a:ext cx="8554334" cy="936104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ОПЫТА РАБОТЫ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РЕЗУЛЬТАТОВ СВОЕЙ ПРОФЕССИОНАЛЬНОЙ ДЕЯТЕЛЬНОСТИ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r="7552" b="1371"/>
          <a:stretch/>
        </p:blipFill>
        <p:spPr>
          <a:xfrm rot="5400000">
            <a:off x="339583" y="2365475"/>
            <a:ext cx="4537042" cy="33517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6"/>
          <a:stretch/>
        </p:blipFill>
        <p:spPr>
          <a:xfrm>
            <a:off x="4283968" y="1772817"/>
            <a:ext cx="3707904" cy="474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6" y="1085528"/>
            <a:ext cx="8507288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КОНФЕРЕНЦИИ, СЕМИНАРЫ, ОТКРЫТЫЕ МЕРОПРИЯТИЯ: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412776"/>
            <a:ext cx="8490172" cy="5133184"/>
          </a:xfrm>
        </p:spPr>
        <p:txBody>
          <a:bodyPr>
            <a:normAutofit fontScale="70000" lnSpcReduction="20000"/>
          </a:bodyPr>
          <a:lstStyle/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Международные:</a:t>
            </a:r>
            <a:endParaRPr lang="ru-RU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участии в международной научно-практической конференции «Перспективы науки и образования», выступление с докладом « Формирование	профессиональных компетенций  по ПМ01 специальности «Техническое	обслуживание и ремонт радиоэлектронной	техники»	в условиях	дистанционного обучения», Россия, Тамбов, 31 октября 2020г.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Российские</a:t>
            </a:r>
            <a:r>
              <a:rPr lang="ru-RU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участии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практическом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вебинаре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профессионального образования», 17 октября 2019 г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Москва.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ЦПР о участии в практическом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вебинаре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профессионального образования» №1059 17 октября 2019 г.,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федеральном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вебинаре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«Организация онлайн-приемной кампании-2020 в условиях распространения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коронавируса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Часть II, 19 мая 2020 г,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круглого стола «Автоматизация современного учебного заведения», 1-2 октября 2020г, Санкт-Петербургский государственный университет телекоммуникаций им. проф. М.А. Бонч-Бруевича совместно с Севастопольским государственным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университетом.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Образовательного портала «Продленка» «За профессионализм и успешное использование современных информационных технологий в педагогической деятельности», Санкт-Петербург, март 2018 года.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490066"/>
          </a:xfrm>
        </p:spPr>
        <p:txBody>
          <a:bodyPr>
            <a:noAutofit/>
          </a:bodyPr>
          <a:lstStyle/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98306" y="836712"/>
            <a:ext cx="8262664" cy="6093296"/>
          </a:xfrm>
        </p:spPr>
        <p:txBody>
          <a:bodyPr>
            <a:normAutofit lnSpcReduction="10000"/>
          </a:bodyPr>
          <a:lstStyle/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Республиканский:</a:t>
            </a:r>
            <a:endParaRPr lang="ru-RU" sz="18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конференции «Развитие профессиональной ориентации в РС(Я)» с докладом «Формы профориентации в Якутском колледже связи и энергетики им. П.И Дудкина», 2016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выставки «Открытая школа – горизонты Якутии», август 2016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в Республиканском конкурсе «Куратор Года», посвященный Году кино в РФ и Году благоустройства в РС(Я), 2016 г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Республиканской научно-практической конференции «Инновационные модели организации научно-методического обеспечения СПО », круглый стол №2 «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Проетирование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практикоориентированного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учебно-производственного процесса на основе современных образовательных технологий», выступление с докладом «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Практикоориентированный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учебно-производственного процесса с использованием современных образовательных технологий в ЯКСЭ 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им.П.И.Дудкина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с.Октемцы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2016.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конференции «Опережающая подготовка кадров, как ресурс стратегического развития города Якутска» (СОШ №5), круглый стол, август 2016 г.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Республиканского семинара «Реализация ФГОС СПО: разработка УМО ОПОП. Система сетевого взаимодействия в организации профессионального образования», ФГАОУ ВПО СВФУ Технологический институт, сертификат участника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31840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55776" y="30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836324"/>
            <a:ext cx="8490172" cy="4773144"/>
          </a:xfrm>
        </p:spPr>
        <p:txBody>
          <a:bodyPr>
            <a:noAutofit/>
          </a:bodyPr>
          <a:lstStyle/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Республиканский:</a:t>
            </a:r>
            <a:endParaRPr lang="ru-RU" sz="1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 startAt="6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руководителю Мастер класса в V Открытом региональном чемпионате «Молодые 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профессионалы»WSR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2017г.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 startAt="6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распространении опыта работы на 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профориентационном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мероприятии «Город профессий» в рамках Деловой программы Отборочных соревнований  VI Национального чемпионата «Молодые 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профессионалы»WSR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 startAt="6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совещании в институте новых технологий ВКС СПО,3 апреля 2019 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 startAt="6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 семинаре по проекту профессиональной ориентации школьников «Билет в будущее»,23 апреля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 startAt="6"/>
            </a:pP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семинаре на тему «Практика применения трудового законодательства», 31 октября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 startAt="6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деловой программы VIII Открытого регионального 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чемпионата»Молодые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профессионалы» WSR-2019 РС(Я) ,27 ноября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bg2">
                  <a:lumMod val="1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ru-RU" sz="18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Внутриколледжный</a:t>
            </a:r>
            <a:r>
              <a:rPr lang="ru-RU" sz="1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дня открытых дверей школьникам при проведении </a:t>
            </a:r>
            <a:r>
              <a:rPr lang="ru-RU" sz="1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внутриколледжного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WSR,2018 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90000"/>
              <a:buFont typeface="+mj-lt"/>
              <a:buAutoNum type="arabicPeriod"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открытых дверей школьникам при проведении </a:t>
            </a:r>
            <a:r>
              <a:rPr lang="ru-RU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внутриколледжного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WSR,2019г.</a:t>
            </a: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96243"/>
            <a:ext cx="3445805" cy="4873625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775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73695"/>
            <a:ext cx="931168" cy="931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"/>
          <a:stretch/>
        </p:blipFill>
        <p:spPr>
          <a:xfrm rot="5400000">
            <a:off x="4000014" y="2384535"/>
            <a:ext cx="4752528" cy="30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41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7283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КРЕДО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/>
          <a:lstStyle/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в учении - единственный источник  внутренних сил ребёнка, рождающий энергию для преодоления трудностей, желания учиться</a:t>
            </a:r>
            <a:r>
              <a:rPr lang="ru-RU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К. Д. </a:t>
            </a:r>
            <a:r>
              <a:rPr lang="ru-RU" alt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Ушинский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36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36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altLang="ru-RU" sz="36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создавала, </a:t>
            </a:r>
            <a:endParaRPr lang="ru-RU" altLang="ru-RU" sz="3600" b="1" i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36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36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создаю </a:t>
            </a:r>
            <a:r>
              <a:rPr lang="ru-RU" altLang="ru-RU" sz="36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36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буду </a:t>
            </a:r>
            <a:r>
              <a:rPr lang="ru-RU" altLang="ru-RU" sz="36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</a:t>
            </a:r>
            <a:endParaRPr lang="ru-RU" altLang="ru-RU" sz="3600" b="1" i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36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36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ситуацию </a:t>
            </a:r>
            <a:r>
              <a:rPr lang="ru-RU" altLang="ru-RU" sz="36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успеха </a:t>
            </a:r>
            <a:endParaRPr lang="ru-RU" altLang="ru-RU" sz="3600" b="1" i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ru-RU" sz="3600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36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для каждого студента!</a:t>
            </a:r>
            <a:endParaRPr lang="ru-RU" altLang="ru-RU" sz="3600" b="1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5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Пользователь\Рабочий стол\АТТЕСТАЦИЯ 2017\Сканы ФД\УФД\IMAGE0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3960813" cy="585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21088"/>
            <a:ext cx="4038084" cy="2271422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417638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7" name="Picture 5" descr="C:\Documents and Settings\Пользователь\Рабочий стол\АТТЕСТАЦИЯ 2017\фото\11-04-2017_15-06-25\IMG_20160314_152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7215"/>
            <a:ext cx="403808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8349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89269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00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56" y="4079020"/>
            <a:ext cx="3833076" cy="27789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919944"/>
            <a:ext cx="5832648" cy="780864"/>
          </a:xfrm>
        </p:spPr>
        <p:txBody>
          <a:bodyPr>
            <a:noAutofit/>
          </a:bodyPr>
          <a:lstStyle/>
          <a:p>
            <a:pPr algn="ctr"/>
            <a:r>
              <a:rPr lang="ru-RU" sz="24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2000" b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r>
              <a:rPr lang="ru-RU" sz="2000" b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231" b="3317"/>
          <a:stretch/>
        </p:blipFill>
        <p:spPr>
          <a:xfrm>
            <a:off x="4339961" y="1112472"/>
            <a:ext cx="3760571" cy="27852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824" r="2114" b="-1"/>
          <a:stretch/>
        </p:blipFill>
        <p:spPr>
          <a:xfrm rot="5400000">
            <a:off x="-208084" y="2759638"/>
            <a:ext cx="4483096" cy="31318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6" y="224256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85176"/>
            <a:ext cx="931168" cy="931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18" y="1189510"/>
            <a:ext cx="2842305" cy="4025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47" y="1268760"/>
            <a:ext cx="2382716" cy="3374262"/>
          </a:xfrm>
          <a:prstGeom prst="rect">
            <a:avLst/>
          </a:prstGeom>
        </p:spPr>
      </p:pic>
      <p:pic>
        <p:nvPicPr>
          <p:cNvPr id="7" name="Picture 2" descr="C:\Documents and Settings\Пользователь\Рабочий стол\АТТЕСТАЦИЯ 2017\Сканы ФД\УФД\IMAGE03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94" y="3246347"/>
            <a:ext cx="4560346" cy="353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35696" y="1991072"/>
            <a:ext cx="59401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b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br>
              <a:rPr lang="ru-RU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573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684" y="879711"/>
            <a:ext cx="9227368" cy="77809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ЛИЧНОГО УЧАСТИЯ И ПРОДУКТИВНОСТЬ МЕТОДИЧЕСКОЙ ДЕЯТЕЛЬНОСТИ ПРЕПОДАВАТЕЛЯ В МЕЖАТТЕСТАЦИОННЫЙ ПЕРИОД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2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628800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регионального этапа Всероссийской олимпиады профессионального мастерства обучающихся по специальностям СПО 11.02.02 «РЭТ», сертификат руководителя, 2017 год.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регионального этапа Всероссийской олимпиады профессионального мастерства обучающихся по специальностям СПО 11.02.02 «РЭТ», сертификат руководителя, 2018 год. 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регионального этапа Всероссийской олимпиады профессионального мастерства обучающихся по специальностям СПО 11.02.02 «РЭТ», сертификат руководителя, 2019 год.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регионального этапа Всероссийской олимпиады профессионального мастерства обучающихся по специальностям СПО 11.02.02 «РЭТ», сертификат руководителя, 2020 год.</a:t>
            </a:r>
          </a:p>
          <a:p>
            <a:pPr marL="285750" indent="-285750" algn="just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Внутриколледжный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отборочных соревнований профессионального мастерства по стандартам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компетенции «Электроника», 2016 г. Сертификат эксперта от ГАПОУ РС(Я) ЯКСЭ.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отборочных соревнований профессионального мастерства по стандартам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компетенции «Электроника», 2017 г. Сертификат эксперта от ГАПОУ РС(Я) ЯКСЭ.</a:t>
            </a:r>
          </a:p>
          <a:p>
            <a:pPr algn="just"/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51474" y="832655"/>
            <a:ext cx="9227368" cy="778098"/>
          </a:xfrm>
        </p:spPr>
        <p:txBody>
          <a:bodyPr>
            <a:noAutofit/>
          </a:bodyPr>
          <a:lstStyle/>
          <a:p>
            <a:pPr algn="ctr"/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b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b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1800" b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8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br>
              <a:rPr lang="ru-RU" sz="18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2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0209" y="1636544"/>
            <a:ext cx="5944838" cy="4474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" b="3499"/>
          <a:stretch/>
        </p:blipFill>
        <p:spPr>
          <a:xfrm>
            <a:off x="3638507" y="2478905"/>
            <a:ext cx="5505493" cy="36863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4297" y="1157661"/>
            <a:ext cx="38114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b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br>
              <a:rPr lang="ru-RU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54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340768"/>
            <a:ext cx="9227368" cy="778098"/>
          </a:xfrm>
        </p:spPr>
        <p:txBody>
          <a:bodyPr>
            <a:noAutofit/>
          </a:bodyPr>
          <a:lstStyle/>
          <a:p>
            <a:pPr algn="ctr"/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b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b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1800" b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8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r>
              <a:rPr lang="ru-RU" sz="1800" b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2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Пользователь\Рабочий стол\АТТЕСТАЦИЯ 2017\Сканы ФД\УФД\IMAGE0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057704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7847" y="3148922"/>
            <a:ext cx="4248472" cy="30122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9931" y="4243933"/>
            <a:ext cx="3111451" cy="21166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360" y="1196752"/>
            <a:ext cx="8435280" cy="57606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РЕЗУЛЬТАТЫ ЛИЧНОГО УЧАСТИЯ В КОНКУРСАХ (ВЫСТАВКАХ) ПРОФЕССИОНАЛЬНОГО МАСТЕРСТВА В МЕЖАТТЕСТАЦИОННЫЙ ПЕРИОД</a:t>
            </a:r>
            <a:endParaRPr lang="ru-RU" sz="1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6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772816"/>
            <a:ext cx="85689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Российский:</a:t>
            </a:r>
            <a:endParaRPr lang="ru-RU" sz="2000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степени Всероссийской  олимпиады «Педагогический успех» в номинации: Контроль знаний. умений и навыков учащихся, №1150485 от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23.11.2018. 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 (2 место) Всероссийской  олимпиады «ФГОС соответствие». Портфолио педагога - эффективный метод оценки его профессионализма ,  № 1234887 от 22.12.2018 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успешное прохождение всероссийского профессионального тестирования «Цифровой диктант», март 2020 год.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Полуфиналист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профориентационных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 Союза «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Ворлдскиллс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Россия», 2019 год. 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Всероссийском Фестивале  NAUKA 0+, 11-13 декабря 2020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7517" y="1025352"/>
            <a:ext cx="86889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Республиканский:</a:t>
            </a:r>
            <a:endParaRPr lang="ru-RU" sz="2000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степени в рамках НПК «Достижение нового качества СПО: практические решения», 16-17 мая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подготовку дипломата 3 степени регионального этапа Всероссийской олимпиады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профмастерства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 по специальностям СПО,2016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класса «Мастер юниор 2016», КФЕН 21 сентября 2016г.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научно-практической интернет-конференции «Развитие профессиональной ориентации в РС(Я)», доклад по теме «Форма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в ЯКСЭ», 18 апреля 2016 г. (Департамент занятости населения РС(Я)).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съезда инженеров Якутии, 1-2 декабря 2016 г.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подготовку дипломанта 1 степени региональной  Всероссийской олимпиады проф. мастерства, 2017г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196752"/>
            <a:ext cx="806489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 startAt="8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руководителю Мастер-класса в V Открытом региональном чемпионате «Молодые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профессионалы»WSR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2017 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 startAt="8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ярмарке «Выпускник» посвященный году молодежи в РС(Я) и 385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вхождения Якутии в состав Российского государства,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Сергеляхские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огни КЦ СВФУ, 13 .10.2017  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 startAt="8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мастер класса при проведении регионального WSR.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 startAt="8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ГКУ РС(Я) «ЦЗН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Мегино-Кангаласского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улуса» в ежегодной Ярмарке учебных мест «Я и профессия»,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п.Нижний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Бестях, март 2019г.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 startAt="8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спартакиаде работников профессионального образования РС(Я) по национальным видам спорта 9-11 декабря 2016 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 startAt="8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спартакиаде работников профессионального образования РС(Я) 14. по национальным видам спорта 22-24 декабря 2017 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Font typeface="+mj-lt"/>
              <a:buAutoNum type="arabicPeriod" startAt="8"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спартакиаде работников профессионального образования РС(Я) по национальным видам спорта март 2019 г.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0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8883"/>
            <a:ext cx="2304256" cy="47495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12776" y="1052736"/>
            <a:ext cx="9227368" cy="778098"/>
          </a:xfrm>
        </p:spPr>
        <p:txBody>
          <a:bodyPr>
            <a:noAutofit/>
          </a:bodyPr>
          <a:lstStyle/>
          <a:p>
            <a:pPr algn="ctr"/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b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b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1800" b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8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br>
              <a:rPr lang="ru-RU" sz="18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2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7354" y="2589301"/>
            <a:ext cx="4077074" cy="2858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38014"/>
            <a:ext cx="4545060" cy="340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20" y="836712"/>
            <a:ext cx="8964488" cy="50405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4032" y="1184286"/>
            <a:ext cx="9064472" cy="63367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900" dirty="0" smtClean="0">
                <a:solidFill>
                  <a:schemeClr val="bg2">
                    <a:lumMod val="10000"/>
                  </a:schemeClr>
                </a:solidFill>
              </a:rPr>
              <a:t>Результаты </a:t>
            </a:r>
            <a:r>
              <a:rPr lang="ru-RU" sz="1900" dirty="0">
                <a:solidFill>
                  <a:schemeClr val="bg2">
                    <a:lumMod val="10000"/>
                  </a:schemeClr>
                </a:solidFill>
              </a:rPr>
              <a:t>повышения квалификации по профилю педагогической деятельности </a:t>
            </a:r>
            <a:endParaRPr lang="en-US" sz="19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19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</a:p>
          <a:p>
            <a:pPr lvl="1" algn="just">
              <a:buClr>
                <a:schemeClr val="bg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</a:t>
            </a: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повышении квалификации в ГАОУ ВО «Московский городской педагогический университет» по дополнительной профессиональной программе «Механизмы нормативно-</a:t>
            </a:r>
            <a:r>
              <a:rPr lang="ru-RU" sz="19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подушевого</a:t>
            </a: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финансирования при реализации адаптированных образовательных программ среднего профессионального образования для инвалидов и обучающихся с ограниченными возможностями здоровья», в </a:t>
            </a:r>
            <a:r>
              <a:rPr lang="ru-RU" sz="19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объеме</a:t>
            </a: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 часов, г. Москва, май 2017 г</a:t>
            </a:r>
            <a:r>
              <a:rPr lang="ru-RU" sz="1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30дек (5)</a:t>
            </a:r>
          </a:p>
          <a:p>
            <a:pPr lvl="1" algn="just">
              <a:buClr>
                <a:schemeClr val="bg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</a:t>
            </a: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краткосрочном повышении квалификации «Организационно- правовые вопросы получения СПО и ПО лицами с органичными возможностями здоровья и инвалидностью», №678, 32 часа, с 22-25 мая </a:t>
            </a:r>
            <a:r>
              <a:rPr lang="ru-RU" sz="1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2017г. </a:t>
            </a:r>
          </a:p>
          <a:p>
            <a:pPr lvl="1" algn="just">
              <a:buClr>
                <a:schemeClr val="bg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 в АНО ДПО «Инновационный образовательный центр повышения квалификации и переподготовки «Мой университет»» на КПК «Эффективные </a:t>
            </a:r>
            <a:r>
              <a:rPr lang="ru-RU" sz="19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приемы</a:t>
            </a: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с видеоинформацией в процессе подготовки педагогом урока по ФГОС» в </a:t>
            </a:r>
            <a:r>
              <a:rPr lang="ru-RU" sz="19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объеме</a:t>
            </a:r>
            <a:r>
              <a:rPr lang="ru-RU" sz="1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108 часов, г. Петрозаводск, 2020 год</a:t>
            </a:r>
            <a:r>
              <a:rPr lang="ru-RU" sz="19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lvl="1" algn="just">
              <a:buClr>
                <a:schemeClr val="bg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444500" algn="just">
              <a:buNone/>
            </a:pPr>
            <a:endPara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515320"/>
              </p:ext>
            </p:extLst>
          </p:nvPr>
        </p:nvGraphicFramePr>
        <p:xfrm>
          <a:off x="92075" y="92075"/>
          <a:ext cx="1309688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Объект упаковщика для оболочки" showAsIcon="1" r:id="rId4" imgW="1309320" imgH="394560" progId="Package">
                  <p:embed/>
                </p:oleObj>
              </mc:Choice>
              <mc:Fallback>
                <p:oleObj name="Объект упаковщика для оболочки" showAsIcon="1" r:id="rId4" imgW="1309320" imgH="394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309688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12776" y="1052736"/>
            <a:ext cx="9227368" cy="778098"/>
          </a:xfrm>
        </p:spPr>
        <p:txBody>
          <a:bodyPr>
            <a:noAutofit/>
          </a:bodyPr>
          <a:lstStyle/>
          <a:p>
            <a:pPr algn="ctr"/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b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b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1800" b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8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br>
              <a:rPr lang="ru-RU" sz="18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2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7267" y="2310284"/>
            <a:ext cx="3969464" cy="27505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4024" y="1632880"/>
            <a:ext cx="3872589" cy="2856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5696" y="2814082"/>
            <a:ext cx="4077074" cy="2858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83668" y="938131"/>
            <a:ext cx="59766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БЛАГОДАРНОСТИ</a:t>
            </a:r>
          </a:p>
          <a:p>
            <a:endParaRPr lang="ru-RU" dirty="0"/>
          </a:p>
        </p:txBody>
      </p:sp>
      <p:pic>
        <p:nvPicPr>
          <p:cNvPr id="7" name="Picture 2" descr="C:\Documents and Settings\Пользователь\Рабочий стол\АТТЕСТАЦИЯ 2017\Сканы ФД\УФД\IMAGE03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1741" r="4289"/>
          <a:stretch/>
        </p:blipFill>
        <p:spPr bwMode="auto">
          <a:xfrm>
            <a:off x="2915816" y="1772816"/>
            <a:ext cx="3462206" cy="501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nts and Settings\Пользователь\Рабочий стол\АТТЕСТАЦИЯ 2017\Сканы ФД\ФД\IMAGE0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9" y="1412776"/>
            <a:ext cx="2494984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Documents and Settings\Пользователь\Рабочий стол\АТТЕСТАЦИЯ 2017\Сканы ФД\УФД\IMAGE03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3143" r="5111"/>
          <a:stretch/>
        </p:blipFill>
        <p:spPr bwMode="auto">
          <a:xfrm>
            <a:off x="6516216" y="2852936"/>
            <a:ext cx="254197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814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spc="-7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spc="-5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spc="-1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2400" b="1" spc="-2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400" b="1" spc="-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r>
              <a:rPr lang="ru-RU" sz="2400" b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МИНИСТЕРСТВО ОБРАЗОВАНИЯ И </a:t>
            </a:r>
            <a:r>
              <a:rPr kumimoji="0" lang="ru-RU" sz="14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НАУКИ РЕСПУБЛИКИ </a:t>
            </a:r>
            <a:r>
              <a:rPr kumimoji="0" lang="ru-RU" sz="1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САХА (ЯКУТИЯ</a:t>
            </a:r>
            <a:r>
              <a:rPr kumimoji="0" lang="ru-RU" sz="14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)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ГАПОУ РС(Я) «Якутский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колледж связи и энергетики им.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П.И.Дудкина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1" r="5900" b="14001"/>
          <a:stretch/>
        </p:blipFill>
        <p:spPr>
          <a:xfrm>
            <a:off x="3259334" y="4580957"/>
            <a:ext cx="4865804" cy="16695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 b="27195"/>
          <a:stretch/>
        </p:blipFill>
        <p:spPr>
          <a:xfrm>
            <a:off x="35294" y="2429963"/>
            <a:ext cx="4933528" cy="16695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-1879" b="21651"/>
          <a:stretch/>
        </p:blipFill>
        <p:spPr>
          <a:xfrm>
            <a:off x="5623925" y="1509118"/>
            <a:ext cx="2501213" cy="238536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457200" y="5517232"/>
            <a:ext cx="7571184" cy="95672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444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72816" y="1303106"/>
            <a:ext cx="9227368" cy="778098"/>
          </a:xfrm>
        </p:spPr>
        <p:txBody>
          <a:bodyPr>
            <a:noAutofit/>
          </a:bodyPr>
          <a:lstStyle/>
          <a:p>
            <a:pPr algn="ctr"/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b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b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1800" b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8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br>
              <a:rPr lang="ru-RU" sz="18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2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7658" y="1440847"/>
            <a:ext cx="4140244" cy="2737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9257" y="1960908"/>
            <a:ext cx="399745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0" y="2942013"/>
            <a:ext cx="3356992" cy="2291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6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92351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ЗА ПРОФЕССИОНАЛЬНУЮ ДЕЯТЕЛЬНОСТЬ В МЕЖАТТЕСТАЦИОННЫЙ ПЕРИОД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600237"/>
            <a:ext cx="8832981" cy="506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со Всероссийской олимпиады профессионального мастерства Администрации ГБПОУ РК «Симферопольский колледж радиоэлектроники», апрель 2019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портала «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Продленка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за преданность профессии «За активную педагогическую деятельность и проявленное мастерство в формировании интеллектуального и нравственного развития детей», г. Санкт-Петербург, 4 марта 2018 года.</a:t>
            </a:r>
          </a:p>
          <a:p>
            <a:pPr marL="285750" indent="-285750" algn="just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подготовку дипломанта 3 степени региональной Всероссийской олимпиады проф. мастерства, 2016 г.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Министерство образования РС(Я) за проведение Ленского образовательного форума под эгидой ЮНЕСКО «Открытая школа: человек институт образования», 15-18 августа 2016 г.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Почётная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Республиканского комитета профсоюза работников связи «За личный вклад в укрепление единства Профсоюзов связи и в честь 95-летия образования Профсоюзного движения в Якутии», 27 ноября 2016 год.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6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251520" y="1124744"/>
            <a:ext cx="8270304" cy="5472608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Clr>
                <a:schemeClr val="bg2">
                  <a:lumMod val="1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Федерации профсоюзов РС(Я) «За вклад в развитие </a:t>
            </a:r>
            <a:r>
              <a:rPr lang="ru-RU" sz="2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молодежной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политики в профсоюзах Якутии, активную гражданскую позицию и в связи с </a:t>
            </a:r>
            <a:r>
              <a:rPr lang="ru-RU" sz="2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Днем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профсоюзного работника в РС(Я)», ноябрь 2017 года. 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подготовку дипломанта 1 степени региональной Всероссийской олимпиады проф. мастерства, 2017г.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за организацию мастер классов и работу со школьниками,25 ноября-6декабря 2019 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2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Министерства образования и науки РС(Я) «За вклад в развитие образования, многолетний и добросовестный труд» сентябрь 2019 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en-US" sz="2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Нагрудной 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отличия Федерации профсоюзов РС(Я) «За стаж профсоюзной работы»,2019 г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bg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Колледжный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100000"/>
              <a:buFont typeface="+mj-lt"/>
              <a:buAutoNum type="arabicPeriod"/>
            </a:pP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 ГАПОУ РС(Я) ЯКСЭ  за личный вклад в подготовку и воспитание будущих квалифицированных специалистов республики в области связи, 18 марта 2016 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100000"/>
              <a:buFont typeface="+mj-lt"/>
              <a:buAutoNum type="arabicPeriod"/>
            </a:pP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</a:t>
            </a:r>
            <a:r>
              <a:rPr lang="ru-RU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ГАПОУ РС(Я) ЯКСЭ за плодотворную и добросовестную работу, 31 мая 2016 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100000"/>
              <a:buFont typeface="+mj-lt"/>
              <a:buAutoNum type="arabicPeriod"/>
            </a:pP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5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1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638" y="1057938"/>
            <a:ext cx="877828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 startAt="3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и воспитательного отдела ЯКСЭ «За плодотворную и добросовестную работу куратора в деле обучения, воспитания и досуга студентов группы, 2016 г 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 startAt="3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за качественную работу в период подготовки и проведения Отборочных соревнований VI Национального чемпионата «Молодые профессионалы» WSR, 2018 г. 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 startAt="3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и воспитательного отдела ЯКСЭ «За плодотворную и добросовестную работу куратора в деле обучения, воспитания и досуга студентов группы ,2017 г.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 startAt="3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РС(Я) ЯКСЭ за победу в номинации «Самый умный преподаватель», 2017 г 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 startAt="3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оказанную помощь и содействие VII Открытого регионального чемпионата «Молодые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профессионалы»WSR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РС(Я), 2019г.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 startAt="3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 ГАПОУ РС(Я) ЯКСЭ  за вклад в организацию и проведение регионального этапа Всероссийской олимпиады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проф.мастерства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 по специальности профессионального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образоввания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 г.</a:t>
            </a:r>
          </a:p>
          <a:p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t="2053" r="1007" b="2790"/>
          <a:stretch/>
        </p:blipFill>
        <p:spPr>
          <a:xfrm>
            <a:off x="107504" y="1340769"/>
            <a:ext cx="8928992" cy="55172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1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4216" y="893303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ЗА ПРОФЕССИОНАЛЬНУЮ ДЕЯТЕЛЬНОСТЬ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1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4216" y="893303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ЗА ПРОФЕССИОНАЛЬНУЮ ДЕЯТЕЛЬНОСТЬ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r="1701"/>
          <a:stretch/>
        </p:blipFill>
        <p:spPr>
          <a:xfrm rot="5400000">
            <a:off x="6286880" y="3928248"/>
            <a:ext cx="3240360" cy="2668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3677" y="3131726"/>
            <a:ext cx="3508464" cy="2711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1128" y="2417999"/>
            <a:ext cx="3952101" cy="27201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0968" y="1757636"/>
            <a:ext cx="3639044" cy="27159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1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4216" y="893303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ЗА ПРОФЕССИОНАЛЬНУЮ ДЕЯТЕЛЬНОСТЬ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46" y="2457022"/>
            <a:ext cx="5050672" cy="34521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0468" y="2384506"/>
            <a:ext cx="5117622" cy="35302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7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32" y="1196752"/>
            <a:ext cx="7205736" cy="5253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0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013" y="1124744"/>
            <a:ext cx="88204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степени участнику конкурса-выставки «Урожай 2016», 26 августа 2016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лучшую визитку команде ЯКСЭ в интеллектуальной игре «QUIZ-2017» среди ППО городских предприятий связи,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28 января 2017 года.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IV место команде ЯКСЭ в игре «КВН глазами связистов» среди городских предприятий связи, 2 июня 2017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 команде ЯКСЭ в номинации «Лучшая визитка в интеллектуальной игре QUIZ-2019» среди ППО городских предприятий связи, 26 января 2019 года.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вклад в дело развития физкультурно-оздоровительной работы в отрасли участнику III Спартакиады трудовых коллективов РС(Я), июнь 2015 года. 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команде ЯКСЭ, занявшей IV место в игре «КВН глазами связистов» среди городских предприятий связи, 2014 год. 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степени команде ЯКСЭ в конкурсе концертных программ,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посвящённому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110-летию образования Профсоюза связи. 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 ППО ГАПОУ РС(Я) ЯКСЭ  за активную общественную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работу,помощь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коллективных делах и личный вклад  в развитие профсоюзного движения,2016 г.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 ППО ГАПОУ РС(Я) ЯКСЭ  за помощь в профсоюзных делах, май 2019 г.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0364" y="260648"/>
            <a:ext cx="8363272" cy="93610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7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13"/>
          <p:cNvSpPr/>
          <p:nvPr/>
        </p:nvSpPr>
        <p:spPr>
          <a:xfrm>
            <a:off x="2699792" y="1692276"/>
            <a:ext cx="3024336" cy="4268916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5" y="1075268"/>
            <a:ext cx="2366141" cy="3320900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4" name="Picture 4" descr="C:\Documents and Settings\Пользователь\Рабочий стол\АТТЕСТАЦИЯ 2017\Сканы ФД\УФД\IMAGE03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36912"/>
            <a:ext cx="2784427" cy="409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3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196752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2331"/>
            <a:ext cx="811235" cy="8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3252"/>
            <a:ext cx="931168" cy="93116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62" y="1484784"/>
            <a:ext cx="3253482" cy="4718050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pic>
      <p:sp>
        <p:nvSpPr>
          <p:cNvPr id="9" name="object 13"/>
          <p:cNvSpPr/>
          <p:nvPr/>
        </p:nvSpPr>
        <p:spPr>
          <a:xfrm>
            <a:off x="755576" y="1484784"/>
            <a:ext cx="3115503" cy="4718050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2435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:\Новая папка\скачанные файлы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21" y="162132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14"/>
          <p:cNvSpPr/>
          <p:nvPr/>
        </p:nvSpPr>
        <p:spPr>
          <a:xfrm>
            <a:off x="531652" y="1600200"/>
            <a:ext cx="2522698" cy="3528391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/>
          </a:p>
        </p:txBody>
      </p:sp>
      <p:pic>
        <p:nvPicPr>
          <p:cNvPr id="6" name="Picture 6" descr="F:\Новая папка\скачанные файлы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180" y="338661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:\Новая папка\images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9105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16590" y="0"/>
            <a:ext cx="9036496" cy="1124744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2331"/>
            <a:ext cx="811235" cy="8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3252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429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764704"/>
            <a:ext cx="8568952" cy="50405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работа: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2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508" y="1196752"/>
            <a:ext cx="88569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участие в мастер классе в комплексе  «Сосновый бор», 18 апреля 2017 г.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студентов в представление специальностей школьникам в рамках дней открытых дверей при проведении регионального WSR.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13.10.2017 г Участие и организация студентов в КЦ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Сергеляхские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огни ярмарки «Выпускник» 9-11кл (Кадырова Г, Павлов М, Солдатов М, Боярский В.).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профориентационного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 «Город профессий-2019»,май 2019.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студентов II фестиваля ДПО #СПО Fest-2019, 20 сентября 2019 г.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мастер классы на Амбелимпикс-2019,8 октября 2019.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участия в ежегодной Ярмарки учебных мест «Я и моя профессия» 15.03.2019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п.Нижний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Бестях.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школьников с различных СОШ учащиеся 9 классов, сентябрь 2019.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экскурсии в представлении специальностей школьникам в рамках дней открытых дверей при проведении проекта «Билет в будущее»,15 октября-2 ноября 2019 (около 1000 школьников).</a:t>
            </a:r>
          </a:p>
          <a:p>
            <a:pPr marL="342900" indent="-342900" algn="just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студентов в представление специальностей школьникам в рамках дней открытых дверей при проведении регионального WSR, 26 ноября-4 декабря 2019 ( около 500 чел.).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188" y="125481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2000" b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r>
              <a:rPr lang="ru-RU" sz="2000" b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2 Куратор годарэт12\Сканы ФД\ФД\IMAGE0036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9" y="1628800"/>
            <a:ext cx="337437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"/>
          <a:stretch/>
        </p:blipFill>
        <p:spPr>
          <a:xfrm>
            <a:off x="3491880" y="1124744"/>
            <a:ext cx="4160110" cy="32566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/>
          <a:stretch/>
        </p:blipFill>
        <p:spPr>
          <a:xfrm>
            <a:off x="4788024" y="3721820"/>
            <a:ext cx="4018059" cy="32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188" y="125481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2000" b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r>
              <a:rPr lang="ru-RU" sz="2000" b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/>
          <a:stretch/>
        </p:blipFill>
        <p:spPr>
          <a:xfrm>
            <a:off x="3955504" y="1286706"/>
            <a:ext cx="4860032" cy="31063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946" r="1963" b="3079"/>
          <a:stretch/>
        </p:blipFill>
        <p:spPr>
          <a:xfrm>
            <a:off x="57616" y="1230178"/>
            <a:ext cx="3972509" cy="2880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20" y="3861048"/>
            <a:ext cx="5076056" cy="3110977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sz="quarter" idx="1"/>
          </p:nvPr>
        </p:nvSpPr>
        <p:spPr>
          <a:xfrm>
            <a:off x="457200" y="6309320"/>
            <a:ext cx="1378496" cy="16463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44" y="1393960"/>
            <a:ext cx="3621904" cy="1242952"/>
          </a:xfrm>
        </p:spPr>
        <p:txBody>
          <a:bodyPr>
            <a:normAutofit/>
          </a:bodyPr>
          <a:lstStyle/>
          <a:p>
            <a:pPr algn="ctr"/>
            <a:r>
              <a:rPr lang="ru-RU" sz="24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spc="-7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spc="-5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spc="-1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lang="ru-RU" sz="2000" b="1" spc="-2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spc="-1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000" b="1" spc="-5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r>
              <a:rPr lang="ru-RU" sz="2000" b="1" spc="-15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6183" y="92447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5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"/>
          <a:stretch/>
        </p:blipFill>
        <p:spPr>
          <a:xfrm rot="5400000">
            <a:off x="5668517" y="2027568"/>
            <a:ext cx="3531305" cy="217484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459" y="2030964"/>
            <a:ext cx="3531304" cy="2257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2488" y="4278839"/>
            <a:ext cx="3531306" cy="23889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r="1701"/>
          <a:stretch/>
        </p:blipFill>
        <p:spPr>
          <a:xfrm rot="5400000">
            <a:off x="4136843" y="4173448"/>
            <a:ext cx="3240362" cy="23088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804931"/>
            <a:ext cx="2952328" cy="39364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37320"/>
            <a:ext cx="8568952" cy="5760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Кураторство: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313384"/>
            <a:ext cx="8568952" cy="4485112"/>
          </a:xfrm>
        </p:spPr>
        <p:txBody>
          <a:bodyPr>
            <a:normAutofit/>
          </a:bodyPr>
          <a:lstStyle/>
          <a:p>
            <a:pPr marL="457200" indent="-457200" algn="just">
              <a:buClr>
                <a:schemeClr val="bg2">
                  <a:lumMod val="1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степени команде РЭТ 16/2 в лично командном первенстве ЯКСЭ им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П.И.Дудкина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подтягиванию на перекладине,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за 1 место в Военно-спортивном конкурсе «А ну-ка парни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!»,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457200" indent="-457200" algn="just">
              <a:buClr>
                <a:schemeClr val="bg2">
                  <a:lumMod val="1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Астафьев Ян РЭТ 20 в онлайн игре «Своя игра» от Бизнес-инкубатора для студентов и начинающих предпринимателей, октябрь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4513609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8" y="1025352"/>
            <a:ext cx="4284984" cy="3213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15350"/>
          <a:stretch/>
        </p:blipFill>
        <p:spPr>
          <a:xfrm>
            <a:off x="4644008" y="1025352"/>
            <a:ext cx="4197406" cy="3028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b="2646"/>
          <a:stretch/>
        </p:blipFill>
        <p:spPr>
          <a:xfrm>
            <a:off x="4608167" y="3697160"/>
            <a:ext cx="3756795" cy="2848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882350"/>
            <a:ext cx="4104455" cy="5975649"/>
          </a:xfrm>
        </p:spPr>
        <p:txBody>
          <a:bodyPr>
            <a:normAutofit/>
          </a:bodyPr>
          <a:lstStyle/>
          <a:p>
            <a:pPr marL="0" indent="0" algn="just">
              <a:buClr>
                <a:schemeClr val="bg2">
                  <a:lumMod val="10000"/>
                </a:schemeClr>
              </a:buClr>
              <a:buSzPct val="100000"/>
              <a:buNone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групп: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РЭТ 12, РЭТ 13/1,РЭТ – 16 и РЭТ 20  (Выпуски - июнь  2016, 2017,2020 гг.)</a:t>
            </a:r>
          </a:p>
          <a:p>
            <a:pPr algn="just">
              <a:buClr>
                <a:schemeClr val="bg2">
                  <a:lumMod val="1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198">
            <a:off x="437943" y="3716911"/>
            <a:ext cx="3745410" cy="280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2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20" y="836712"/>
            <a:ext cx="8964488" cy="50405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9643" y="1340768"/>
            <a:ext cx="4781766" cy="62652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</a:rPr>
              <a:t>Результаты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повышения квалификации по профилю педагогической деятельности </a:t>
            </a:r>
            <a:r>
              <a:rPr lang="ru-RU" sz="18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</a:p>
          <a:p>
            <a:pPr lvl="1" algn="just">
              <a:buClr>
                <a:schemeClr val="bg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 повышении квалификации «Веб дизайн и разработка» № 74, 36 часов с 3 февраля по 11 марта 2020 г. 30 дек(36)</a:t>
            </a:r>
          </a:p>
          <a:p>
            <a:pPr lvl="1" algn="just">
              <a:buClr>
                <a:schemeClr val="bg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 в АНО ДПО «Инновационный образовательный центр повышения квалификации и переподготовки «Мой университет»» на КПК «Современный урок по ФГОС с использованием мультимедиа технологий» в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объеме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108 часов, г. Петрозаводск, 2021 год.</a:t>
            </a:r>
            <a:endParaRPr lang="ru-RU" sz="1800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lvl="1" algn="just">
              <a:buClr>
                <a:schemeClr val="bg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444500" algn="just">
              <a:buNone/>
            </a:pPr>
            <a:endParaRPr lang="ru-RU" sz="16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92075" y="92075"/>
          <a:ext cx="1309688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Объект упаковщика для оболочки" showAsIcon="1" r:id="rId4" imgW="1309320" imgH="394560" progId="Package">
                  <p:embed/>
                </p:oleObj>
              </mc:Choice>
              <mc:Fallback>
                <p:oleObj name="Объект упаковщика для оболочки" showAsIcon="1" r:id="rId4" imgW="1309320" imgH="394560" progId="Package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309688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409" y="2177480"/>
            <a:ext cx="4285863" cy="32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0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62" y="0"/>
            <a:ext cx="5659438" cy="4244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8264"/>
            <a:ext cx="4959648" cy="3719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35" y="3741483"/>
            <a:ext cx="4195465" cy="311651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7"/>
            <a:ext cx="4208739" cy="3138264"/>
          </a:xfrm>
        </p:spPr>
      </p:pic>
    </p:spTree>
    <p:extLst>
      <p:ext uri="{BB962C8B-B14F-4D97-AF65-F5344CB8AC3E}">
        <p14:creationId xmlns:p14="http://schemas.microsoft.com/office/powerpoint/2010/main" val="295896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31"/>
            <a:ext cx="4252742" cy="31249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091313"/>
            <a:ext cx="4896544" cy="3832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22" y="3199203"/>
            <a:ext cx="4794315" cy="3724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22" y="487"/>
            <a:ext cx="4771435" cy="33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367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9309" y="2924944"/>
            <a:ext cx="7009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БЛАГОДАРЮ ЗА ВНИМАНИЕ!</a:t>
            </a:r>
            <a:endParaRPr lang="ru-RU" alt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4" y="3966045"/>
            <a:ext cx="2517442" cy="25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50" y="171414"/>
            <a:ext cx="2537506" cy="253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6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 b="4545"/>
          <a:stretch/>
        </p:blipFill>
        <p:spPr>
          <a:xfrm>
            <a:off x="971600" y="1556792"/>
            <a:ext cx="7190951" cy="441494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7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-11224"/>
            <a:ext cx="931168" cy="9311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931168" cy="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7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931168" cy="931168"/>
          </a:xfrm>
          <a:prstGeom prst="rect">
            <a:avLst/>
          </a:prstGeom>
        </p:spPr>
      </p:pic>
      <p:pic>
        <p:nvPicPr>
          <p:cNvPr id="11" name="Picture 3" descr="C:\Documents and Settings\Барышникова\Рабочий стол\Куратор годарэт12\Сканы ФД\Диплом+удост\IMAGE00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91" y="1479458"/>
            <a:ext cx="6141874" cy="466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Барышникова\Рабочий стол\Куратор годарэт12\Сканы ФД\Диплом+удост\IMAGE00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99"/>
            <a:ext cx="5987008" cy="465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75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1836</TotalTime>
  <Words>4602</Words>
  <Application>Microsoft Office PowerPoint</Application>
  <PresentationFormat>Экран (4:3)</PresentationFormat>
  <Paragraphs>427</Paragraphs>
  <Slides>72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2" baseType="lpstr">
      <vt:lpstr>Arial</vt:lpstr>
      <vt:lpstr>Calibri</vt:lpstr>
      <vt:lpstr>Cambria</vt:lpstr>
      <vt:lpstr>Courier New</vt:lpstr>
      <vt:lpstr>Times New Roman</vt:lpstr>
      <vt:lpstr>Verdana</vt:lpstr>
      <vt:lpstr>Wingdings</vt:lpstr>
      <vt:lpstr>Wingdings 2</vt:lpstr>
      <vt:lpstr>Эркер</vt:lpstr>
      <vt:lpstr>Объект упаковщика для оболочки</vt:lpstr>
      <vt:lpstr>Утагонова  Фатима  Джанбековна    Преподаватель специальных дисциплин ГАПОУ РС(Я) «якутский колледж связи и энергетики  им. П.И.Дудкина»</vt:lpstr>
      <vt:lpstr>Презентация PowerPoint</vt:lpstr>
      <vt:lpstr>ДОКУМЕНТ ОБ ОБРАЗОВАНИИ</vt:lpstr>
      <vt:lpstr> ПЕДАГОГИЧЕСКОЕ КРЕДО</vt:lpstr>
      <vt:lpstr>ПОВЫШЕНИЕ КВАЛИФИКАЦИИ</vt:lpstr>
      <vt:lpstr>Презентация PowerPoint</vt:lpstr>
      <vt:lpstr>ПОВЫШЕНИЕ КВАЛИФИКАЦИИ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УЧЕБНОЙ ДЕЯТЕЛЬНОСТИ ПО ИТОГАМ МОНИТОРИНГА ПОО</vt:lpstr>
      <vt:lpstr>РЕЗУЛЬТАТЫ ОСВОЕНИЯ ОБУЧАЮЩИМИСЯ ОБРАЗОВАТЕЛЬНЫХ ПРОГРАММ ПО ИТОГАМ МОНИТОРИНГА СИСТЕМЫ ОБРАЗОВАНИЯ В МЕЖАТТЕСТАЦИОННЫЙ ПЕРИОД </vt:lpstr>
      <vt:lpstr>РЕЗУЛЬТАТЫ ОСВОЕНИЯ ОБУЧАЮЩИМИСЯ ОБРАЗОВАТЕЛЬНЫХ ПРОГРАММ ПО ИТОГАМ МОНИТОРИНГА СИСТЕМЫ ОБРАЗОВАНИЯ</vt:lpstr>
      <vt:lpstr>РЕЗУЛЬТАТЫ ОСВОЕНИЯ ПО УД «ТЕОРИЯ ЭЛЕКТРИЧЕСКИХ ЦЕПЕЙ» </vt:lpstr>
      <vt:lpstr> РЕЗУЛЬТАТЫ ОСВОЕНИЯ ПО ПМ.01. </vt:lpstr>
      <vt:lpstr>РЕЗУЛЬТАТЫ ОСВОЕНИЯ ОБУЧАЮЩИМИСЯ ОБРАЗОВАТЕЛЬНЫХ ПРОГРАММ ПО ИТОГАМ МОНИТОРИНГА СИСТЕМЫ ОБРАЗОВАНИЯ</vt:lpstr>
      <vt:lpstr>Презентация PowerPoint</vt:lpstr>
      <vt:lpstr>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vt:lpstr>
      <vt:lpstr>ПОДТВЕРЖДАЮЩИЕ ДОКУМЕНТЫ СТУДЕНТОВ</vt:lpstr>
      <vt:lpstr>ПОДТВЕРЖДАЮЩИЕ ДОКУМЕНТЫ СТУДЕНТОВ </vt:lpstr>
      <vt:lpstr>МИНИСТЕРСТВО ОБРАЗОВАНИЯ И НАУКИ РЕСПУБЛИКИ САХА (ЯКУТИЯ) ГАПОУ РС(Я) «Якутский колледж связи и энергетики им. П.И.Дудкина» </vt:lpstr>
      <vt:lpstr>МИНИСТЕРСТВО ОБРАЗОВАНИЯ И НАУКИ РЕСПУБЛИКИ САХА (ЯКУТИЯ) ГАПОУ РС(Я) «Якутский колледж связи и энергетики им. П.И.Дудкина» </vt:lpstr>
      <vt:lpstr>МИНИСТЕРСТВО ОБРАЗОВАНИЯ И НАУКИ РЕСПУБЛИКИ САХА (ЯКУТИЯ) ГАПОУ РС(Я) «Якутский колледж связи и энергетики им. П.И.Дудкина» </vt:lpstr>
      <vt:lpstr>Презентация PowerPoint</vt:lpstr>
      <vt:lpstr>ПОДТВЕРЖДАЮЩИЕ ДОКУМЕНТЫ </vt:lpstr>
      <vt:lpstr>Презентация PowerPoint</vt:lpstr>
      <vt:lpstr> ЭФФЕКТИВНОСТЬ РАБОТЫ ПО ПРОГРАММНО-МЕТОДИЧЕСКОМУ СОПРОВОЖДЕНИЮ ОБРАЗОВАТЕЛЬНОГО ПРОЦЕССА В МЕЖАТТЕСТАЦИОННЫЙ ПЕРИОД</vt:lpstr>
      <vt:lpstr>Презентация PowerPoint</vt:lpstr>
      <vt:lpstr>ОБОБЩЕНИЕ И РАСПРОСТРАНЕНИЕ В ПЕДАГОГИЧЕСКИХ КОЛЛЕКТИВАХ ОПЫТА ПРАКТИЧЕСКИХ РЕЗУЛЬТАТОВ СВОЕЙ ПРОФЕССИОНАЛЬНОЙ ДЕЯТЕЛЬНОСТИ В МЕЖАТТЕСТАЦИОННЫЙ ПЕРИОД</vt:lpstr>
      <vt:lpstr>РАСПРОСТРАНЕНИЕ ОПЫТА РАБОТЫ ПРАКТИЧЕСКИХ РЕЗУЛЬТАТОВ СВОЕЙ ПРОФЕССИОНАЛЬНОЙ ДЕЯТЕЛЬНОСТИ </vt:lpstr>
      <vt:lpstr>РАСПРОСТРАНЕНИЕ ОПЫТА РАБОТЫ ПРАКТИЧЕСКИХ РЕЗУЛЬТАТОВ СВОЕЙ ПРОФЕССИОНАЛЬНОЙ ДЕЯТЕЛЬНОСТИ </vt:lpstr>
      <vt:lpstr>КОНФЕРЕНЦИИ, СЕМИНАРЫ, ОТКРЫТЫЕ МЕРОПРИЯТИЯ:</vt:lpstr>
      <vt:lpstr>Презентация PowerPoint</vt:lpstr>
      <vt:lpstr>Презентация PowerPoint</vt:lpstr>
      <vt:lpstr>МИНИСТЕРСТВО ОБРАЗОВАНИЯ И НАУКИ РЕСПУБЛИКИ САХА (ЯКУТИЯ) ГАПОУ РС(Я) «Якутский колледж связи и энергетики им. П.И.Дудкина» </vt:lpstr>
      <vt:lpstr>МИНИСТЕРСТВО ОБРАЗОВАНИЯ И НАУКИ РЕСПУБЛИКИ САХА (ЯКУТИЯ) ГАПОУ РС(Я) «Якутский колледж связи и энергетики им. П.И.Дудкина» </vt:lpstr>
      <vt:lpstr>ПОДТВЕРЖДАЮЩИЕ  ДОКУМЕНТЫ </vt:lpstr>
      <vt:lpstr>МИНИСТЕРСТВО ОБРАЗОВАНИЯ И НАУКИ РЕСПУБЛИКИ САХА (ЯКУТИЯ) ГАПОУ РС(Я) «Якутский колледж связи и энергетики им. П.И.Дудкина» </vt:lpstr>
      <vt:lpstr>РЕЗУЛЬТАТЫ ЛИЧНОГО УЧАСТИЯ И ПРОДУКТИВНОСТЬ МЕТОДИЧЕСКОЙ ДЕЯТЕЛЬНОСТИ ПРЕПОДАВАТЕЛЯ В МЕЖАТТЕСТАЦИОННЫЙ ПЕРИОД</vt:lpstr>
      <vt:lpstr>ПОДТВЕРЖДАЮЩИЕ  ДОКУМЕНТЫ </vt:lpstr>
      <vt:lpstr>ПОДТВЕРЖДАЮЩИЕ  ДОКУМЕНТЫ </vt:lpstr>
      <vt:lpstr>РЕЗУЛЬТАТЫ ЛИЧНОГО УЧАСТИЯ В КОНКУРСАХ (ВЫСТАВКАХ) ПРОФЕССИОНАЛЬНОГО МАСТЕРСТВА В МЕЖАТТЕСТАЦИОННЫЙ ПЕРИОД</vt:lpstr>
      <vt:lpstr>Презентация PowerPoint</vt:lpstr>
      <vt:lpstr>Презентация PowerPoint</vt:lpstr>
      <vt:lpstr>ПОДТВЕРЖДАЮЩИЕ  ДОКУМЕНТЫ </vt:lpstr>
      <vt:lpstr>ПОДТВЕРЖДАЮЩИЕ  ДОКУМЕНТЫ </vt:lpstr>
      <vt:lpstr>Презентация PowerPoint</vt:lpstr>
      <vt:lpstr>ПОДТВЕРЖДАЮЩИЕ ДОКУМЕНТЫ </vt:lpstr>
      <vt:lpstr>ПОДТВЕРЖДАЮЩИЕ  ДОКУМЕНТЫ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Внеурочная деятельность:</vt:lpstr>
      <vt:lpstr>Презентация PowerPoint</vt:lpstr>
      <vt:lpstr>МИНИСТЕРСТВО ОБРАЗОВАНИЯ И НАУКИ РЕСПУБЛИКИ САХА (ЯКУТИЯ) ГАПОУ РС(Я) «Якутский колледж связи и энергетики им. П.И.Дудкина» </vt:lpstr>
      <vt:lpstr>МИНИСТЕРСТВО ОБРАЗОВАНИЯ И НАУКИ РЕСПУБЛИКИ САХА (ЯКУТИЯ) ГАПОУ РС(Я) «Якутский колледж связи и энергетики им. П.И.Дудкина» </vt:lpstr>
      <vt:lpstr>Профориентационная работа:</vt:lpstr>
      <vt:lpstr>ПОДТВЕРЖДАЮЩИЕ ДОКУМЕНТЫ </vt:lpstr>
      <vt:lpstr>ПОДТВЕРЖДАЮЩИЕ ДОКУМЕНТЫ </vt:lpstr>
      <vt:lpstr>ПОДТВЕРЖДАЮЩИЕ ДОКУМЕНТЫ </vt:lpstr>
      <vt:lpstr>Кураторство: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Спиридонова Марианна Олеговна преподаватель первой квалификационной категории ГАПОУ РС(Я) «Якутский колледж связи и энергетики им. П.И.Дудкина»</dc:title>
  <dc:creator>72305</dc:creator>
  <cp:lastModifiedBy>HP021</cp:lastModifiedBy>
  <cp:revision>142</cp:revision>
  <dcterms:created xsi:type="dcterms:W3CDTF">2018-02-25T10:31:55Z</dcterms:created>
  <dcterms:modified xsi:type="dcterms:W3CDTF">2021-01-15T08:46:01Z</dcterms:modified>
</cp:coreProperties>
</file>