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4" r:id="rId1"/>
  </p:sldMasterIdLst>
  <p:sldIdLst>
    <p:sldId id="256" r:id="rId2"/>
    <p:sldId id="257" r:id="rId3"/>
    <p:sldId id="258" r:id="rId4"/>
    <p:sldId id="260" r:id="rId5"/>
    <p:sldId id="262" r:id="rId6"/>
    <p:sldId id="261" r:id="rId7"/>
    <p:sldId id="259" r:id="rId8"/>
    <p:sldId id="296" r:id="rId9"/>
    <p:sldId id="297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98" r:id="rId18"/>
    <p:sldId id="270" r:id="rId19"/>
    <p:sldId id="276" r:id="rId20"/>
    <p:sldId id="271" r:id="rId21"/>
    <p:sldId id="277" r:id="rId22"/>
    <p:sldId id="272" r:id="rId23"/>
    <p:sldId id="274" r:id="rId24"/>
    <p:sldId id="275" r:id="rId25"/>
    <p:sldId id="279" r:id="rId26"/>
    <p:sldId id="281" r:id="rId27"/>
    <p:sldId id="280" r:id="rId28"/>
    <p:sldId id="283" r:id="rId29"/>
    <p:sldId id="287" r:id="rId30"/>
    <p:sldId id="322" r:id="rId31"/>
    <p:sldId id="323" r:id="rId32"/>
    <p:sldId id="284" r:id="rId33"/>
    <p:sldId id="285" r:id="rId34"/>
    <p:sldId id="321" r:id="rId35"/>
    <p:sldId id="320" r:id="rId36"/>
    <p:sldId id="288" r:id="rId37"/>
    <p:sldId id="289" r:id="rId38"/>
    <p:sldId id="286" r:id="rId39"/>
    <p:sldId id="292" r:id="rId40"/>
    <p:sldId id="304" r:id="rId41"/>
    <p:sldId id="319" r:id="rId42"/>
    <p:sldId id="315" r:id="rId43"/>
    <p:sldId id="305" r:id="rId44"/>
    <p:sldId id="307" r:id="rId45"/>
    <p:sldId id="309" r:id="rId46"/>
    <p:sldId id="314" r:id="rId47"/>
    <p:sldId id="306" r:id="rId48"/>
    <p:sldId id="311" r:id="rId49"/>
    <p:sldId id="293" r:id="rId50"/>
    <p:sldId id="294" r:id="rId51"/>
    <p:sldId id="295" r:id="rId52"/>
    <p:sldId id="299" r:id="rId53"/>
    <p:sldId id="300" r:id="rId54"/>
    <p:sldId id="301" r:id="rId55"/>
    <p:sldId id="302" r:id="rId56"/>
    <p:sldId id="303" r:id="rId57"/>
    <p:sldId id="316" r:id="rId58"/>
    <p:sldId id="317" r:id="rId5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6600FF"/>
    <a:srgbClr val="FF99CC"/>
    <a:srgbClr val="9966FF"/>
    <a:srgbClr val="FF0066"/>
    <a:srgbClr val="0066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8" autoAdjust="0"/>
    <p:restoredTop sz="94533" autoAdjust="0"/>
  </p:normalViewPr>
  <p:slideViewPr>
    <p:cSldViewPr snapToGrid="0">
      <p:cViewPr varScale="1">
        <p:scale>
          <a:sx n="72" d="100"/>
          <a:sy n="72" d="100"/>
        </p:scale>
        <p:origin x="372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успеваемость</a:t>
            </a:r>
          </a:p>
        </c:rich>
      </c:tx>
      <c:layout>
        <c:manualLayout>
          <c:xMode val="edge"/>
          <c:yMode val="edge"/>
          <c:x val="0.37890480703800933"/>
          <c:y val="2.91922894870803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абсолютная</c:v>
                </c:pt>
              </c:strCache>
            </c:strRef>
          </c:tx>
          <c:spPr>
            <a:solidFill>
              <a:srgbClr val="9966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общая успеваемость</c:v>
                </c:pt>
              </c:strCache>
            </c:strRef>
          </c:cat>
          <c:val>
            <c:numRef>
              <c:f>Лист1!$B$2</c:f>
              <c:numCache>
                <c:formatCode>0.0%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97A-40E1-90CD-0DE8A324646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качественная</c:v>
                </c:pt>
              </c:strCache>
            </c:strRef>
          </c:tx>
          <c:spPr>
            <a:solidFill>
              <a:srgbClr val="FF99C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общая успеваемость</c:v>
                </c:pt>
              </c:strCache>
            </c:strRef>
          </c:cat>
          <c:val>
            <c:numRef>
              <c:f>Лист1!$C$2</c:f>
              <c:numCache>
                <c:formatCode>0.0%</c:formatCode>
                <c:ptCount val="1"/>
                <c:pt idx="0">
                  <c:v>0.6090000000000001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97A-40E1-90CD-0DE8A32464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627112"/>
        <c:axId val="140671352"/>
      </c:barChart>
      <c:catAx>
        <c:axId val="562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0671352"/>
        <c:crosses val="autoZero"/>
        <c:auto val="1"/>
        <c:lblAlgn val="ctr"/>
        <c:lblOffset val="100"/>
        <c:noMultiLvlLbl val="0"/>
      </c:catAx>
      <c:valAx>
        <c:axId val="140671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62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332985560602295"/>
          <c:y val="0.93323905811635388"/>
          <c:w val="0.3326161440094309"/>
          <c:h val="4.75221322054644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</a:t>
            </a:r>
            <a:r>
              <a:rPr lang="ru-RU" b="1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Импульсная техника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абсолютная</c:v>
                </c:pt>
              </c:strCache>
            </c:strRef>
          </c:tx>
          <c:spPr>
            <a:solidFill>
              <a:srgbClr val="9966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4FA-4671-A022-74F5918A6A7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качественная</c:v>
                </c:pt>
              </c:strCache>
            </c:strRef>
          </c:tx>
          <c:spPr>
            <a:solidFill>
              <a:srgbClr val="FF99C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</c:strCache>
            </c:strRef>
          </c:cat>
          <c:val>
            <c:numRef>
              <c:f>Лист1!$C$2:$C$4</c:f>
              <c:numCache>
                <c:formatCode>0.0%</c:formatCode>
                <c:ptCount val="3"/>
                <c:pt idx="0">
                  <c:v>0.45</c:v>
                </c:pt>
                <c:pt idx="1">
                  <c:v>0.51600000000000001</c:v>
                </c:pt>
                <c:pt idx="2">
                  <c:v>0.58000000000000007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4FA-4671-A022-74F5918A6A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0020992"/>
        <c:axId val="140147480"/>
      </c:barChart>
      <c:catAx>
        <c:axId val="140020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0147480"/>
        <c:crosses val="autoZero"/>
        <c:auto val="1"/>
        <c:lblAlgn val="ctr"/>
        <c:lblOffset val="100"/>
        <c:noMultiLvlLbl val="0"/>
      </c:catAx>
      <c:valAx>
        <c:axId val="140147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0020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МДК</a:t>
            </a:r>
            <a:r>
              <a:rPr lang="ru-RU" sz="1600" b="1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04.01 Технология монтажа средней сложности и сложных узлов радиоэлектронной аппаратуры, аппаратуры проводной связи, блоков и узлов импульсной и вычислительной техники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04213418635170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абсолютная</c:v>
                </c:pt>
              </c:strCache>
            </c:strRef>
          </c:tx>
          <c:spPr>
            <a:solidFill>
              <a:srgbClr val="9966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6D7-4D1B-8A53-169376B4416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качественная</c:v>
                </c:pt>
              </c:strCache>
            </c:strRef>
          </c:tx>
          <c:spPr>
            <a:solidFill>
              <a:srgbClr val="FF99C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</c:strCache>
            </c:strRef>
          </c:cat>
          <c:val>
            <c:numRef>
              <c:f>Лист1!$C$2:$C$4</c:f>
              <c:numCache>
                <c:formatCode>0.0%</c:formatCode>
                <c:ptCount val="3"/>
                <c:pt idx="0">
                  <c:v>0.64700000000000013</c:v>
                </c:pt>
                <c:pt idx="1">
                  <c:v>0.6100000000000001</c:v>
                </c:pt>
                <c:pt idx="2">
                  <c:v>0.65000000000000013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6D7-4D1B-8A53-169376B441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39509464"/>
        <c:axId val="140083376"/>
      </c:barChart>
      <c:catAx>
        <c:axId val="139509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0083376"/>
        <c:crosses val="autoZero"/>
        <c:auto val="1"/>
        <c:lblAlgn val="ctr"/>
        <c:lblOffset val="100"/>
        <c:noMultiLvlLbl val="0"/>
      </c:catAx>
      <c:valAx>
        <c:axId val="140083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9509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МДК</a:t>
            </a:r>
            <a:r>
              <a:rPr lang="ru-RU" sz="1600" b="1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03.03 Технология монтажа и обслуживания многоканальных телекоммуникационных систем передачи и направляющих систем электросвязи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04213418635170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абсолютная</c:v>
                </c:pt>
              </c:strCache>
            </c:strRef>
          </c:tx>
          <c:spPr>
            <a:solidFill>
              <a:srgbClr val="9966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2016-2017</c:v>
                </c:pt>
                <c:pt idx="1">
                  <c:v>2018-2019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803-4718-92B2-00311F50348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качественная</c:v>
                </c:pt>
              </c:strCache>
            </c:strRef>
          </c:tx>
          <c:spPr>
            <a:solidFill>
              <a:srgbClr val="FF99C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2016-2017</c:v>
                </c:pt>
                <c:pt idx="1">
                  <c:v>2018-2019</c:v>
                </c:pt>
              </c:strCache>
            </c:strRef>
          </c:cat>
          <c:val>
            <c:numRef>
              <c:f>Лист1!$C$2:$C$3</c:f>
              <c:numCache>
                <c:formatCode>0.0%</c:formatCode>
                <c:ptCount val="2"/>
                <c:pt idx="0">
                  <c:v>0.5</c:v>
                </c:pt>
                <c:pt idx="1">
                  <c:v>0.58329999999999993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803-4718-92B2-00311F5034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40286712"/>
        <c:axId val="140287104"/>
      </c:barChart>
      <c:catAx>
        <c:axId val="140286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0287104"/>
        <c:crosses val="autoZero"/>
        <c:auto val="1"/>
        <c:lblAlgn val="ctr"/>
        <c:lblOffset val="100"/>
        <c:noMultiLvlLbl val="0"/>
      </c:catAx>
      <c:valAx>
        <c:axId val="140287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0286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МДК</a:t>
            </a:r>
            <a:r>
              <a:rPr lang="ru-RU" sz="1600" b="1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01.02 Технология монтажа и обслуживания оборудования транспортных сетей и сетей доступа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04213418635170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абсолютная</c:v>
                </c:pt>
              </c:strCache>
            </c:strRef>
          </c:tx>
          <c:spPr>
            <a:solidFill>
              <a:srgbClr val="9966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2016-2017</c:v>
                </c:pt>
                <c:pt idx="1">
                  <c:v>2017-2018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AC6-42EF-9CDE-D683AB21D08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качественная</c:v>
                </c:pt>
              </c:strCache>
            </c:strRef>
          </c:tx>
          <c:spPr>
            <a:solidFill>
              <a:srgbClr val="FF99C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2016-2017</c:v>
                </c:pt>
                <c:pt idx="1">
                  <c:v>2017-2018</c:v>
                </c:pt>
              </c:strCache>
            </c:strRef>
          </c:cat>
          <c:val>
            <c:numRef>
              <c:f>Лист1!$C$2:$C$3</c:f>
              <c:numCache>
                <c:formatCode>0.0%</c:formatCode>
                <c:ptCount val="2"/>
                <c:pt idx="0">
                  <c:v>0.53600000000000003</c:v>
                </c:pt>
                <c:pt idx="1">
                  <c:v>0.7340000000000001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AC6-42EF-9CDE-D683AB21D0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40287888"/>
        <c:axId val="140288280"/>
      </c:barChart>
      <c:catAx>
        <c:axId val="140287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0288280"/>
        <c:crosses val="autoZero"/>
        <c:auto val="1"/>
        <c:lblAlgn val="ctr"/>
        <c:lblOffset val="100"/>
        <c:noMultiLvlLbl val="0"/>
      </c:catAx>
      <c:valAx>
        <c:axId val="140288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0287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МДК</a:t>
            </a:r>
            <a:r>
              <a:rPr lang="ru-RU" sz="1800" b="1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02.03 Технология монтажа и обслуживания сетей доступа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705714737046757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абсолютная</c:v>
                </c:pt>
              </c:strCache>
            </c:strRef>
          </c:tx>
          <c:spPr>
            <a:solidFill>
              <a:srgbClr val="9966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2018-2019</c:v>
                </c:pt>
              </c:strCache>
            </c:strRef>
          </c:cat>
          <c:val>
            <c:numRef>
              <c:f>Лист1!$B$2</c:f>
              <c:numCache>
                <c:formatCode>0.0%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97A-40E1-90CD-0DE8A324646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качественная</c:v>
                </c:pt>
              </c:strCache>
            </c:strRef>
          </c:tx>
          <c:spPr>
            <a:solidFill>
              <a:srgbClr val="FF99C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2018-2019</c:v>
                </c:pt>
              </c:strCache>
            </c:strRef>
          </c:cat>
          <c:val>
            <c:numRef>
              <c:f>Лист1!$C$2</c:f>
              <c:numCache>
                <c:formatCode>0.0%</c:formatCode>
                <c:ptCount val="1"/>
                <c:pt idx="0">
                  <c:v>0.79100000000000004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97A-40E1-90CD-0DE8A32464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40289064"/>
        <c:axId val="140289456"/>
      </c:barChart>
      <c:catAx>
        <c:axId val="140289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0289456"/>
        <c:crosses val="autoZero"/>
        <c:auto val="1"/>
        <c:lblAlgn val="ctr"/>
        <c:lblOffset val="100"/>
        <c:noMultiLvlLbl val="0"/>
      </c:catAx>
      <c:valAx>
        <c:axId val="140289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0289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063895140210927"/>
          <c:y val="0.9254057546769463"/>
          <c:w val="0.36560290484487745"/>
          <c:h val="5.12518895463414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 14. Сети и системы мобильной связи и абонентское оборудование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04213418635170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абсолютная</c:v>
                </c:pt>
              </c:strCache>
            </c:strRef>
          </c:tx>
          <c:spPr>
            <a:solidFill>
              <a:srgbClr val="9966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2017-2018</c:v>
                </c:pt>
                <c:pt idx="1">
                  <c:v>2018-2019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AC6-42EF-9CDE-D683AB21D08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качественная</c:v>
                </c:pt>
              </c:strCache>
            </c:strRef>
          </c:tx>
          <c:spPr>
            <a:solidFill>
              <a:srgbClr val="FF99C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2017-2018</c:v>
                </c:pt>
                <c:pt idx="1">
                  <c:v>2018-2019</c:v>
                </c:pt>
              </c:strCache>
            </c:strRef>
          </c:cat>
          <c:val>
            <c:numRef>
              <c:f>Лист1!$C$2:$C$3</c:f>
              <c:numCache>
                <c:formatCode>0.0%</c:formatCode>
                <c:ptCount val="2"/>
                <c:pt idx="0">
                  <c:v>0.60000000000000009</c:v>
                </c:pt>
                <c:pt idx="1">
                  <c:v>0.72000000000000008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AC6-42EF-9CDE-D683AB21D0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41380328"/>
        <c:axId val="141380720"/>
      </c:barChart>
      <c:catAx>
        <c:axId val="141380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1380720"/>
        <c:crosses val="autoZero"/>
        <c:auto val="1"/>
        <c:lblAlgn val="ctr"/>
        <c:lblOffset val="100"/>
        <c:noMultiLvlLbl val="0"/>
      </c:catAx>
      <c:valAx>
        <c:axId val="141380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1380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защиты ВКР</a:t>
            </a:r>
          </a:p>
          <a:p>
            <a:pPr>
              <a:defRPr>
                <a:solidFill>
                  <a:schemeClr val="tx1"/>
                </a:solidFill>
              </a:defRPr>
            </a:pP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36038628851949078"/>
          <c:y val="4.598848260096373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абсолютная</c:v>
                </c:pt>
              </c:strCache>
            </c:strRef>
          </c:tx>
          <c:spPr>
            <a:solidFill>
              <a:srgbClr val="9966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6D7-4D1B-8A53-169376B4416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качественная</c:v>
                </c:pt>
              </c:strCache>
            </c:strRef>
          </c:tx>
          <c:spPr>
            <a:solidFill>
              <a:srgbClr val="FF99C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</c:strCache>
            </c:strRef>
          </c:cat>
          <c:val>
            <c:numRef>
              <c:f>Лист1!$C$2:$C$4</c:f>
              <c:numCache>
                <c:formatCode>0.0%</c:formatCode>
                <c:ptCount val="3"/>
                <c:pt idx="0">
                  <c:v>0.84600000000000009</c:v>
                </c:pt>
                <c:pt idx="1">
                  <c:v>1</c:v>
                </c:pt>
                <c:pt idx="2">
                  <c:v>0.87500000000000011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6D7-4D1B-8A53-169376B441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41381504"/>
        <c:axId val="141381896"/>
      </c:barChart>
      <c:catAx>
        <c:axId val="141381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1381896"/>
        <c:crosses val="autoZero"/>
        <c:auto val="1"/>
        <c:lblAlgn val="ctr"/>
        <c:lblOffset val="100"/>
        <c:noMultiLvlLbl val="0"/>
      </c:catAx>
      <c:valAx>
        <c:axId val="141381896"/>
        <c:scaling>
          <c:orientation val="minMax"/>
          <c:max val="1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1381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использования активных методов обучения в технических дисциплинах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Качественная успеваемость</c:v>
                </c:pt>
              </c:strCache>
            </c:strRef>
          </c:tx>
          <c:spPr>
            <a:solidFill>
              <a:srgbClr val="FF99CC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Лист1!$A$2:$A$3</c:f>
              <c:strCache>
                <c:ptCount val="2"/>
                <c:pt idx="0">
                  <c:v>Традиционные занятия</c:v>
                </c:pt>
                <c:pt idx="1">
                  <c:v>Занятия с АМО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0.43000000000000005</c:v>
                </c:pt>
                <c:pt idx="1">
                  <c:v>0.6090000000000001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Абсолютная успеваемость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Лист1!$A$2:$A$3</c:f>
              <c:strCache>
                <c:ptCount val="2"/>
                <c:pt idx="0">
                  <c:v>Традиционные занятия</c:v>
                </c:pt>
                <c:pt idx="1">
                  <c:v>Занятия с АМО</c:v>
                </c:pt>
              </c:strCache>
            </c:strRef>
          </c:cat>
          <c:val>
            <c:numRef>
              <c:f>Лист1!$C$2:$C$3</c:f>
              <c:numCache>
                <c:formatCode>0.00%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1382680"/>
        <c:axId val="141703712"/>
        <c:axId val="0"/>
      </c:bar3DChart>
      <c:catAx>
        <c:axId val="141382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1703712"/>
        <c:crosses val="autoZero"/>
        <c:auto val="1"/>
        <c:lblAlgn val="ctr"/>
        <c:lblOffset val="100"/>
        <c:noMultiLvlLbl val="0"/>
      </c:catAx>
      <c:valAx>
        <c:axId val="141703712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1382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518A-EC9F-41E4-A839-D40E60ACE6B1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2315F-B4AF-433F-8ED2-706A7BF26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300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518A-EC9F-41E4-A839-D40E60ACE6B1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2315F-B4AF-433F-8ED2-706A7BF26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904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518A-EC9F-41E4-A839-D40E60ACE6B1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2315F-B4AF-433F-8ED2-706A7BF268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6254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518A-EC9F-41E4-A839-D40E60ACE6B1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2315F-B4AF-433F-8ED2-706A7BF26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829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518A-EC9F-41E4-A839-D40E60ACE6B1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2315F-B4AF-433F-8ED2-706A7BF268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8345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518A-EC9F-41E4-A839-D40E60ACE6B1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2315F-B4AF-433F-8ED2-706A7BF26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548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518A-EC9F-41E4-A839-D40E60ACE6B1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2315F-B4AF-433F-8ED2-706A7BF26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310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518A-EC9F-41E4-A839-D40E60ACE6B1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2315F-B4AF-433F-8ED2-706A7BF26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898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518A-EC9F-41E4-A839-D40E60ACE6B1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2315F-B4AF-433F-8ED2-706A7BF26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212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518A-EC9F-41E4-A839-D40E60ACE6B1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2315F-B4AF-433F-8ED2-706A7BF26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089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518A-EC9F-41E4-A839-D40E60ACE6B1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2315F-B4AF-433F-8ED2-706A7BF26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031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518A-EC9F-41E4-A839-D40E60ACE6B1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2315F-B4AF-433F-8ED2-706A7BF26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72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518A-EC9F-41E4-A839-D40E60ACE6B1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2315F-B4AF-433F-8ED2-706A7BF26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229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518A-EC9F-41E4-A839-D40E60ACE6B1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2315F-B4AF-433F-8ED2-706A7BF26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234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518A-EC9F-41E4-A839-D40E60ACE6B1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2315F-B4AF-433F-8ED2-706A7BF26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889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518A-EC9F-41E4-A839-D40E60ACE6B1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2315F-B4AF-433F-8ED2-706A7BF26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159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1518A-EC9F-41E4-A839-D40E60ACE6B1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C32315F-B4AF-433F-8ED2-706A7BF26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0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nsportal.ru/vahrusheva-yuliya-petrovna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fgosurok.ru/konferentsii-pedagogov/6-mezhdunarodnaya-nauchno-prakticheskaya-pedagogicheskaya-konferentsiya-primenenie-sovremennyh-obrazovatelnyh-tehnologii-v-uchebnom-protsesse/" TargetMode="External"/><Relationship Id="rId2" Type="http://schemas.openxmlformats.org/officeDocument/2006/relationships/hyperlink" Target="http://inpo.s-vfu.ru/news/wp-content/uploads/sites/2/2019/01/Vahrusheva-YUliya-Petrovna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hyperlink" Target="https://prosveshhenie.ru/obuchenie/konferencii/material?n=41429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microsoft.com/office/2007/relationships/hdphoto" Target="../media/hdphoto8.wdp"/><Relationship Id="rId4" Type="http://schemas.openxmlformats.org/officeDocument/2006/relationships/image" Target="../media/image9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53737" y="199291"/>
            <a:ext cx="10084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и науки Республики Саха (Якутия)</a:t>
            </a:r>
          </a:p>
          <a:p>
            <a: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ГАПОУ РС(Я) Якутский колледж связи и энергетики им. П.И. Дудкина</a:t>
            </a:r>
            <a:endParaRPr lang="ru-RU" sz="24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45"/>
          <p:cNvSpPr txBox="1"/>
          <p:nvPr/>
        </p:nvSpPr>
        <p:spPr>
          <a:xfrm>
            <a:off x="8750618" y="1513882"/>
            <a:ext cx="2266315" cy="14106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3000" b="1" dirty="0" smtClean="0">
                <a:solidFill>
                  <a:srgbClr val="003399"/>
                </a:solidFill>
                <a:latin typeface="Times New Roman"/>
                <a:cs typeface="Times New Roman"/>
              </a:rPr>
              <a:t>Вахрушева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3000" b="1" dirty="0" smtClean="0">
                <a:solidFill>
                  <a:srgbClr val="003399"/>
                </a:solidFill>
                <a:latin typeface="Times New Roman"/>
                <a:cs typeface="Times New Roman"/>
              </a:rPr>
              <a:t>Юлия Петровна</a:t>
            </a:r>
            <a:endParaRPr sz="2400" dirty="0">
              <a:solidFill>
                <a:srgbClr val="003399"/>
              </a:solidFill>
              <a:latin typeface="Times New Roman"/>
              <a:cs typeface="Times New Roman"/>
            </a:endParaRPr>
          </a:p>
        </p:txBody>
      </p:sp>
      <p:sp>
        <p:nvSpPr>
          <p:cNvPr id="10" name="object 46"/>
          <p:cNvSpPr txBox="1"/>
          <p:nvPr/>
        </p:nvSpPr>
        <p:spPr>
          <a:xfrm>
            <a:off x="8750618" y="4438407"/>
            <a:ext cx="3070225" cy="18229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35" dirty="0">
                <a:solidFill>
                  <a:srgbClr val="003399"/>
                </a:solidFill>
                <a:latin typeface="Times New Roman"/>
                <a:cs typeface="Times New Roman"/>
              </a:rPr>
              <a:t>ПРЕПОДАВАТЕЛЬ</a:t>
            </a:r>
            <a:endParaRPr sz="1600" dirty="0">
              <a:solidFill>
                <a:srgbClr val="003399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2000" b="1" spc="-75" dirty="0">
                <a:solidFill>
                  <a:srgbClr val="003399"/>
                </a:solidFill>
                <a:latin typeface="Times New Roman"/>
                <a:cs typeface="Times New Roman"/>
              </a:rPr>
              <a:t>ГАПОУ </a:t>
            </a:r>
            <a:r>
              <a:rPr sz="2000" b="1" spc="5" dirty="0">
                <a:solidFill>
                  <a:srgbClr val="003399"/>
                </a:solidFill>
                <a:latin typeface="Times New Roman"/>
                <a:cs typeface="Times New Roman"/>
              </a:rPr>
              <a:t>РС(Я)</a:t>
            </a:r>
            <a:r>
              <a:rPr sz="2000" b="1" spc="-30" dirty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003399"/>
                </a:solidFill>
                <a:latin typeface="Times New Roman"/>
                <a:cs typeface="Times New Roman"/>
              </a:rPr>
              <a:t>«Я</a:t>
            </a:r>
            <a:r>
              <a:rPr sz="1600" b="1" spc="-10" dirty="0">
                <a:solidFill>
                  <a:srgbClr val="003399"/>
                </a:solidFill>
                <a:latin typeface="Times New Roman"/>
                <a:cs typeface="Times New Roman"/>
              </a:rPr>
              <a:t>КУТСКИЙ</a:t>
            </a:r>
            <a:endParaRPr sz="1600" dirty="0">
              <a:solidFill>
                <a:srgbClr val="003399"/>
              </a:solidFill>
              <a:latin typeface="Times New Roman"/>
              <a:cs typeface="Times New Roman"/>
            </a:endParaRPr>
          </a:p>
          <a:p>
            <a:pPr marL="12700" marR="1014094">
              <a:lnSpc>
                <a:spcPts val="2400"/>
              </a:lnSpc>
              <a:spcBef>
                <a:spcPts val="80"/>
              </a:spcBef>
            </a:pPr>
            <a:r>
              <a:rPr sz="1600" b="1" spc="-25" dirty="0">
                <a:solidFill>
                  <a:srgbClr val="003399"/>
                </a:solidFill>
                <a:latin typeface="Times New Roman"/>
                <a:cs typeface="Times New Roman"/>
              </a:rPr>
              <a:t>КОЛЛЕДЖ СВЯЗИ </a:t>
            </a:r>
            <a:r>
              <a:rPr sz="16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И  </a:t>
            </a:r>
            <a:r>
              <a:rPr sz="1600" b="1" spc="-10" dirty="0">
                <a:solidFill>
                  <a:srgbClr val="003399"/>
                </a:solidFill>
                <a:latin typeface="Times New Roman"/>
                <a:cs typeface="Times New Roman"/>
              </a:rPr>
              <a:t>ЭНЕРГЕТИКИ</a:t>
            </a:r>
            <a:endParaRPr sz="1600" dirty="0">
              <a:solidFill>
                <a:srgbClr val="003399"/>
              </a:solidFill>
              <a:latin typeface="Times New Roman"/>
              <a:cs typeface="Times New Roman"/>
            </a:endParaRPr>
          </a:p>
          <a:p>
            <a:pPr marL="12700" marR="573405">
              <a:lnSpc>
                <a:spcPts val="2400"/>
              </a:lnSpc>
            </a:pPr>
            <a:r>
              <a:rPr sz="16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ИМ</a:t>
            </a:r>
            <a:r>
              <a:rPr sz="2000" b="1" spc="-5" dirty="0">
                <a:solidFill>
                  <a:srgbClr val="003399"/>
                </a:solidFill>
                <a:latin typeface="Times New Roman"/>
                <a:cs typeface="Times New Roman"/>
              </a:rPr>
              <a:t>. </a:t>
            </a:r>
            <a:r>
              <a:rPr sz="2000" b="1" spc="-15" dirty="0">
                <a:solidFill>
                  <a:srgbClr val="003399"/>
                </a:solidFill>
                <a:latin typeface="Times New Roman"/>
                <a:cs typeface="Times New Roman"/>
              </a:rPr>
              <a:t>П.И.Д</a:t>
            </a:r>
            <a:r>
              <a:rPr sz="1600" b="1" spc="-15" dirty="0">
                <a:solidFill>
                  <a:srgbClr val="003399"/>
                </a:solidFill>
                <a:latin typeface="Times New Roman"/>
                <a:cs typeface="Times New Roman"/>
              </a:rPr>
              <a:t>УДКИНА</a:t>
            </a:r>
            <a:r>
              <a:rPr sz="2000" b="1" spc="-15" dirty="0">
                <a:solidFill>
                  <a:srgbClr val="003399"/>
                </a:solidFill>
                <a:latin typeface="Times New Roman"/>
                <a:cs typeface="Times New Roman"/>
              </a:rPr>
              <a:t>»  </a:t>
            </a:r>
            <a:r>
              <a:rPr sz="2000" b="1" spc="-25" dirty="0">
                <a:solidFill>
                  <a:srgbClr val="003399"/>
                </a:solidFill>
                <a:latin typeface="Times New Roman"/>
                <a:cs typeface="Times New Roman"/>
              </a:rPr>
              <a:t>С</a:t>
            </a:r>
            <a:r>
              <a:rPr sz="1600" b="1" spc="-25" dirty="0">
                <a:solidFill>
                  <a:srgbClr val="003399"/>
                </a:solidFill>
                <a:latin typeface="Times New Roman"/>
                <a:cs typeface="Times New Roman"/>
              </a:rPr>
              <a:t>ТАЖ </a:t>
            </a:r>
            <a:r>
              <a:rPr sz="1600" b="1" spc="-40" dirty="0">
                <a:solidFill>
                  <a:srgbClr val="003399"/>
                </a:solidFill>
                <a:latin typeface="Times New Roman"/>
                <a:cs typeface="Times New Roman"/>
              </a:rPr>
              <a:t>РАБОТЫ</a:t>
            </a:r>
            <a:r>
              <a:rPr sz="2000" b="1" spc="-40" dirty="0">
                <a:solidFill>
                  <a:srgbClr val="003399"/>
                </a:solidFill>
                <a:latin typeface="Times New Roman"/>
                <a:cs typeface="Times New Roman"/>
              </a:rPr>
              <a:t>: </a:t>
            </a:r>
            <a:r>
              <a:rPr sz="2000" b="1" dirty="0" smtClean="0">
                <a:solidFill>
                  <a:srgbClr val="003399"/>
                </a:solidFill>
                <a:latin typeface="Times New Roman"/>
                <a:cs typeface="Times New Roman"/>
              </a:rPr>
              <a:t>1</a:t>
            </a:r>
            <a:r>
              <a:rPr lang="ru-RU" sz="2000" b="1" dirty="0" smtClean="0">
                <a:solidFill>
                  <a:srgbClr val="003399"/>
                </a:solidFill>
                <a:latin typeface="Times New Roman"/>
                <a:cs typeface="Times New Roman"/>
              </a:rPr>
              <a:t>5</a:t>
            </a:r>
            <a:r>
              <a:rPr sz="2000" b="1" spc="100" dirty="0" smtClean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003399"/>
                </a:solidFill>
                <a:latin typeface="Times New Roman"/>
                <a:cs typeface="Times New Roman"/>
              </a:rPr>
              <a:t>ЛЕТ</a:t>
            </a:r>
            <a:endParaRPr sz="1600" dirty="0">
              <a:solidFill>
                <a:srgbClr val="003399"/>
              </a:solidFill>
              <a:latin typeface="Times New Roman"/>
              <a:cs typeface="Times New Roman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6365" y="1285227"/>
            <a:ext cx="3869635" cy="518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2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1"/>
          <p:cNvSpPr txBox="1"/>
          <p:nvPr/>
        </p:nvSpPr>
        <p:spPr>
          <a:xfrm>
            <a:off x="367144" y="203545"/>
            <a:ext cx="11457710" cy="76495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21360" marR="5080" indent="-709295" algn="ctr">
              <a:lnSpc>
                <a:spcPct val="100000"/>
              </a:lnSpc>
              <a:spcBef>
                <a:spcPts val="105"/>
              </a:spcBef>
            </a:pPr>
            <a:r>
              <a:rPr sz="2400" b="1" spc="-65" dirty="0">
                <a:solidFill>
                  <a:srgbClr val="003399"/>
                </a:solidFill>
                <a:latin typeface="Times New Roman"/>
                <a:cs typeface="Times New Roman"/>
              </a:rPr>
              <a:t>РЕЗУЛЬТАТЫ </a:t>
            </a:r>
            <a:r>
              <a:rPr sz="2400" b="1" spc="-10" dirty="0">
                <a:solidFill>
                  <a:srgbClr val="003399"/>
                </a:solidFill>
                <a:latin typeface="Times New Roman"/>
                <a:cs typeface="Times New Roman"/>
              </a:rPr>
              <a:t>ОСВОЕНИЯ </a:t>
            </a:r>
            <a:r>
              <a:rPr sz="2400" b="1" spc="-15" dirty="0">
                <a:solidFill>
                  <a:srgbClr val="003399"/>
                </a:solidFill>
                <a:latin typeface="Times New Roman"/>
                <a:cs typeface="Times New Roman"/>
              </a:rPr>
              <a:t>ОБУЧАЮЩИМИСЯ </a:t>
            </a:r>
            <a:r>
              <a:rPr sz="2400" b="1" spc="-40" dirty="0" smtClean="0">
                <a:solidFill>
                  <a:srgbClr val="003399"/>
                </a:solidFill>
                <a:latin typeface="Times New Roman"/>
                <a:cs typeface="Times New Roman"/>
              </a:rPr>
              <a:t>ОБРАЗОВАТЕЛЬНЫХ</a:t>
            </a:r>
            <a:endParaRPr lang="en-US" sz="2400" b="1" spc="-40" dirty="0">
              <a:solidFill>
                <a:srgbClr val="003399"/>
              </a:solidFill>
              <a:latin typeface="Times New Roman"/>
              <a:cs typeface="Times New Roman"/>
            </a:endParaRPr>
          </a:p>
          <a:p>
            <a:pPr marL="721360" marR="5080" indent="-709295" algn="ctr">
              <a:lnSpc>
                <a:spcPct val="100000"/>
              </a:lnSpc>
              <a:spcBef>
                <a:spcPts val="105"/>
              </a:spcBef>
            </a:pPr>
            <a:r>
              <a:rPr sz="2400" b="1" spc="-35" dirty="0" smtClean="0">
                <a:solidFill>
                  <a:srgbClr val="003399"/>
                </a:solidFill>
                <a:latin typeface="Times New Roman"/>
                <a:cs typeface="Times New Roman"/>
              </a:rPr>
              <a:t>ПРОГРАММ  </a:t>
            </a:r>
            <a:r>
              <a:rPr sz="2400" b="1" spc="-10" dirty="0">
                <a:solidFill>
                  <a:srgbClr val="003399"/>
                </a:solidFill>
                <a:latin typeface="Times New Roman"/>
                <a:cs typeface="Times New Roman"/>
              </a:rPr>
              <a:t>ПО </a:t>
            </a:r>
            <a:r>
              <a:rPr sz="2400" b="1" spc="-40" dirty="0">
                <a:solidFill>
                  <a:srgbClr val="003399"/>
                </a:solidFill>
                <a:latin typeface="Times New Roman"/>
                <a:cs typeface="Times New Roman"/>
              </a:rPr>
              <a:t>ИТОГАМ </a:t>
            </a:r>
            <a:r>
              <a:rPr sz="2400" b="1" spc="-25" dirty="0">
                <a:solidFill>
                  <a:srgbClr val="003399"/>
                </a:solidFill>
                <a:latin typeface="Times New Roman"/>
                <a:cs typeface="Times New Roman"/>
              </a:rPr>
              <a:t>МОНИТОРИНГА </a:t>
            </a:r>
            <a:r>
              <a:rPr sz="2400" b="1" spc="-10" dirty="0">
                <a:solidFill>
                  <a:srgbClr val="003399"/>
                </a:solidFill>
                <a:latin typeface="Times New Roman"/>
                <a:cs typeface="Times New Roman"/>
              </a:rPr>
              <a:t>СИСТЕМЫ </a:t>
            </a:r>
            <a:r>
              <a:rPr sz="2400" b="1" spc="-40" dirty="0">
                <a:solidFill>
                  <a:srgbClr val="003399"/>
                </a:solidFill>
                <a:latin typeface="Times New Roman"/>
                <a:cs typeface="Times New Roman"/>
              </a:rPr>
              <a:t>ОБРАЗОВАНИЯ</a:t>
            </a:r>
            <a:r>
              <a:rPr sz="2400" b="1" spc="-30" dirty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3399"/>
                </a:solidFill>
                <a:latin typeface="Times New Roman"/>
                <a:cs typeface="Times New Roman"/>
              </a:rPr>
              <a:t>(</a:t>
            </a:r>
            <a:r>
              <a:rPr sz="2400" b="1" dirty="0" smtClean="0">
                <a:solidFill>
                  <a:srgbClr val="003399"/>
                </a:solidFill>
                <a:latin typeface="Times New Roman"/>
                <a:cs typeface="Times New Roman"/>
              </a:rPr>
              <a:t>ПССЗ)</a:t>
            </a:r>
            <a:endParaRPr sz="2400" dirty="0">
              <a:solidFill>
                <a:srgbClr val="003399"/>
              </a:solidFill>
              <a:latin typeface="Cambria"/>
              <a:cs typeface="Cambria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249618209"/>
              </p:ext>
            </p:extLst>
          </p:nvPr>
        </p:nvGraphicFramePr>
        <p:xfrm>
          <a:off x="2027583" y="1311964"/>
          <a:ext cx="7273400" cy="4613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6134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211642535"/>
              </p:ext>
            </p:extLst>
          </p:nvPr>
        </p:nvGraphicFramePr>
        <p:xfrm>
          <a:off x="1855304" y="1285461"/>
          <a:ext cx="7515907" cy="4646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object 11"/>
          <p:cNvSpPr txBox="1"/>
          <p:nvPr/>
        </p:nvSpPr>
        <p:spPr>
          <a:xfrm>
            <a:off x="367144" y="203545"/>
            <a:ext cx="11457710" cy="76495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21360" marR="5080" indent="-709295" algn="ctr">
              <a:lnSpc>
                <a:spcPct val="100000"/>
              </a:lnSpc>
              <a:spcBef>
                <a:spcPts val="105"/>
              </a:spcBef>
            </a:pPr>
            <a:r>
              <a:rPr sz="2400" b="1" spc="-65" dirty="0">
                <a:solidFill>
                  <a:srgbClr val="003399"/>
                </a:solidFill>
                <a:latin typeface="Times New Roman"/>
                <a:cs typeface="Times New Roman"/>
              </a:rPr>
              <a:t>РЕЗУЛЬТАТЫ </a:t>
            </a:r>
            <a:r>
              <a:rPr sz="2400" b="1" spc="-10" dirty="0">
                <a:solidFill>
                  <a:srgbClr val="003399"/>
                </a:solidFill>
                <a:latin typeface="Times New Roman"/>
                <a:cs typeface="Times New Roman"/>
              </a:rPr>
              <a:t>ОСВОЕНИЯ </a:t>
            </a:r>
            <a:r>
              <a:rPr sz="2400" b="1" spc="-15" dirty="0">
                <a:solidFill>
                  <a:srgbClr val="003399"/>
                </a:solidFill>
                <a:latin typeface="Times New Roman"/>
                <a:cs typeface="Times New Roman"/>
              </a:rPr>
              <a:t>ОБУЧАЮЩИМИСЯ </a:t>
            </a:r>
            <a:r>
              <a:rPr sz="2400" b="1" spc="-40" dirty="0" smtClean="0">
                <a:solidFill>
                  <a:srgbClr val="003399"/>
                </a:solidFill>
                <a:latin typeface="Times New Roman"/>
                <a:cs typeface="Times New Roman"/>
              </a:rPr>
              <a:t>ОБРАЗОВАТЕЛЬНЫХ</a:t>
            </a:r>
            <a:endParaRPr lang="en-US" sz="2400" b="1" spc="-40" dirty="0">
              <a:solidFill>
                <a:srgbClr val="003399"/>
              </a:solidFill>
              <a:latin typeface="Times New Roman"/>
              <a:cs typeface="Times New Roman"/>
            </a:endParaRPr>
          </a:p>
          <a:p>
            <a:pPr marL="721360" marR="5080" indent="-709295" algn="ctr">
              <a:lnSpc>
                <a:spcPct val="100000"/>
              </a:lnSpc>
              <a:spcBef>
                <a:spcPts val="105"/>
              </a:spcBef>
            </a:pPr>
            <a:r>
              <a:rPr sz="2400" b="1" spc="-35" dirty="0" smtClean="0">
                <a:solidFill>
                  <a:srgbClr val="003399"/>
                </a:solidFill>
                <a:latin typeface="Times New Roman"/>
                <a:cs typeface="Times New Roman"/>
              </a:rPr>
              <a:t>ПРОГРАММ  </a:t>
            </a:r>
            <a:r>
              <a:rPr sz="2400" b="1" spc="-10" dirty="0">
                <a:solidFill>
                  <a:srgbClr val="003399"/>
                </a:solidFill>
                <a:latin typeface="Times New Roman"/>
                <a:cs typeface="Times New Roman"/>
              </a:rPr>
              <a:t>ПО </a:t>
            </a:r>
            <a:r>
              <a:rPr sz="2400" b="1" spc="-40" dirty="0">
                <a:solidFill>
                  <a:srgbClr val="003399"/>
                </a:solidFill>
                <a:latin typeface="Times New Roman"/>
                <a:cs typeface="Times New Roman"/>
              </a:rPr>
              <a:t>ИТОГАМ </a:t>
            </a:r>
            <a:r>
              <a:rPr sz="2400" b="1" spc="-25" dirty="0">
                <a:solidFill>
                  <a:srgbClr val="003399"/>
                </a:solidFill>
                <a:latin typeface="Times New Roman"/>
                <a:cs typeface="Times New Roman"/>
              </a:rPr>
              <a:t>МОНИТОРИНГА </a:t>
            </a:r>
            <a:r>
              <a:rPr sz="2400" b="1" spc="-10" dirty="0">
                <a:solidFill>
                  <a:srgbClr val="003399"/>
                </a:solidFill>
                <a:latin typeface="Times New Roman"/>
                <a:cs typeface="Times New Roman"/>
              </a:rPr>
              <a:t>СИСТЕМЫ </a:t>
            </a:r>
            <a:r>
              <a:rPr sz="2400" b="1" spc="-40" dirty="0">
                <a:solidFill>
                  <a:srgbClr val="003399"/>
                </a:solidFill>
                <a:latin typeface="Times New Roman"/>
                <a:cs typeface="Times New Roman"/>
              </a:rPr>
              <a:t>ОБРАЗОВАНИЯ</a:t>
            </a:r>
            <a:r>
              <a:rPr sz="2400" b="1" spc="-30" dirty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3399"/>
                </a:solidFill>
                <a:latin typeface="Times New Roman"/>
                <a:cs typeface="Times New Roman"/>
              </a:rPr>
              <a:t>(</a:t>
            </a:r>
            <a:r>
              <a:rPr sz="2400" b="1" dirty="0" smtClean="0">
                <a:solidFill>
                  <a:srgbClr val="003399"/>
                </a:solidFill>
                <a:latin typeface="Times New Roman"/>
                <a:cs typeface="Times New Roman"/>
              </a:rPr>
              <a:t>ПССЗ)</a:t>
            </a:r>
            <a:endParaRPr sz="2400" dirty="0">
              <a:solidFill>
                <a:srgbClr val="003399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11150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64633651"/>
              </p:ext>
            </p:extLst>
          </p:nvPr>
        </p:nvGraphicFramePr>
        <p:xfrm>
          <a:off x="1815548" y="1169787"/>
          <a:ext cx="7881169" cy="4992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object 11"/>
          <p:cNvSpPr txBox="1"/>
          <p:nvPr/>
        </p:nvSpPr>
        <p:spPr>
          <a:xfrm>
            <a:off x="367144" y="203545"/>
            <a:ext cx="11457710" cy="76495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21360" marR="5080" indent="-709295" algn="ctr">
              <a:lnSpc>
                <a:spcPct val="100000"/>
              </a:lnSpc>
              <a:spcBef>
                <a:spcPts val="105"/>
              </a:spcBef>
            </a:pPr>
            <a:r>
              <a:rPr sz="2400" b="1" spc="-65" dirty="0">
                <a:solidFill>
                  <a:srgbClr val="003399"/>
                </a:solidFill>
                <a:latin typeface="Times New Roman"/>
                <a:cs typeface="Times New Roman"/>
              </a:rPr>
              <a:t>РЕЗУЛЬТАТЫ </a:t>
            </a:r>
            <a:r>
              <a:rPr sz="2400" b="1" spc="-10" dirty="0">
                <a:solidFill>
                  <a:srgbClr val="003399"/>
                </a:solidFill>
                <a:latin typeface="Times New Roman"/>
                <a:cs typeface="Times New Roman"/>
              </a:rPr>
              <a:t>ОСВОЕНИЯ </a:t>
            </a:r>
            <a:r>
              <a:rPr sz="2400" b="1" spc="-15" dirty="0">
                <a:solidFill>
                  <a:srgbClr val="003399"/>
                </a:solidFill>
                <a:latin typeface="Times New Roman"/>
                <a:cs typeface="Times New Roman"/>
              </a:rPr>
              <a:t>ОБУЧАЮЩИМИСЯ </a:t>
            </a:r>
            <a:r>
              <a:rPr sz="2400" b="1" spc="-40" dirty="0" smtClean="0">
                <a:solidFill>
                  <a:srgbClr val="003399"/>
                </a:solidFill>
                <a:latin typeface="Times New Roman"/>
                <a:cs typeface="Times New Roman"/>
              </a:rPr>
              <a:t>ОБРАЗОВАТЕЛЬНЫХ</a:t>
            </a:r>
            <a:endParaRPr lang="en-US" sz="2400" b="1" spc="-40" dirty="0">
              <a:solidFill>
                <a:srgbClr val="003399"/>
              </a:solidFill>
              <a:latin typeface="Times New Roman"/>
              <a:cs typeface="Times New Roman"/>
            </a:endParaRPr>
          </a:p>
          <a:p>
            <a:pPr marL="721360" marR="5080" indent="-709295" algn="ctr">
              <a:lnSpc>
                <a:spcPct val="100000"/>
              </a:lnSpc>
              <a:spcBef>
                <a:spcPts val="105"/>
              </a:spcBef>
            </a:pPr>
            <a:r>
              <a:rPr sz="2400" b="1" spc="-35" dirty="0" smtClean="0">
                <a:solidFill>
                  <a:srgbClr val="003399"/>
                </a:solidFill>
                <a:latin typeface="Times New Roman"/>
                <a:cs typeface="Times New Roman"/>
              </a:rPr>
              <a:t>ПРОГРАММ  </a:t>
            </a:r>
            <a:r>
              <a:rPr sz="2400" b="1" spc="-10" dirty="0">
                <a:solidFill>
                  <a:srgbClr val="003399"/>
                </a:solidFill>
                <a:latin typeface="Times New Roman"/>
                <a:cs typeface="Times New Roman"/>
              </a:rPr>
              <a:t>ПО </a:t>
            </a:r>
            <a:r>
              <a:rPr sz="2400" b="1" spc="-40" dirty="0">
                <a:solidFill>
                  <a:srgbClr val="003399"/>
                </a:solidFill>
                <a:latin typeface="Times New Roman"/>
                <a:cs typeface="Times New Roman"/>
              </a:rPr>
              <a:t>ИТОГАМ </a:t>
            </a:r>
            <a:r>
              <a:rPr sz="2400" b="1" spc="-25" dirty="0">
                <a:solidFill>
                  <a:srgbClr val="003399"/>
                </a:solidFill>
                <a:latin typeface="Times New Roman"/>
                <a:cs typeface="Times New Roman"/>
              </a:rPr>
              <a:t>МОНИТОРИНГА </a:t>
            </a:r>
            <a:r>
              <a:rPr sz="2400" b="1" spc="-10" dirty="0">
                <a:solidFill>
                  <a:srgbClr val="003399"/>
                </a:solidFill>
                <a:latin typeface="Times New Roman"/>
                <a:cs typeface="Times New Roman"/>
              </a:rPr>
              <a:t>СИСТЕМЫ </a:t>
            </a:r>
            <a:r>
              <a:rPr sz="2400" b="1" spc="-40" dirty="0">
                <a:solidFill>
                  <a:srgbClr val="003399"/>
                </a:solidFill>
                <a:latin typeface="Times New Roman"/>
                <a:cs typeface="Times New Roman"/>
              </a:rPr>
              <a:t>ОБРАЗОВАНИЯ</a:t>
            </a:r>
            <a:r>
              <a:rPr sz="2400" b="1" spc="-30" dirty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3399"/>
                </a:solidFill>
                <a:latin typeface="Times New Roman"/>
                <a:cs typeface="Times New Roman"/>
              </a:rPr>
              <a:t>(</a:t>
            </a:r>
            <a:r>
              <a:rPr sz="2400" b="1" dirty="0" smtClean="0">
                <a:solidFill>
                  <a:srgbClr val="003399"/>
                </a:solidFill>
                <a:latin typeface="Times New Roman"/>
                <a:cs typeface="Times New Roman"/>
              </a:rPr>
              <a:t>ПССЗ)</a:t>
            </a:r>
            <a:endParaRPr sz="2400" dirty="0">
              <a:solidFill>
                <a:srgbClr val="003399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27357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635379062"/>
              </p:ext>
            </p:extLst>
          </p:nvPr>
        </p:nvGraphicFramePr>
        <p:xfrm>
          <a:off x="1868555" y="1338469"/>
          <a:ext cx="7708789" cy="4855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object 11"/>
          <p:cNvSpPr txBox="1"/>
          <p:nvPr/>
        </p:nvSpPr>
        <p:spPr>
          <a:xfrm>
            <a:off x="367144" y="203545"/>
            <a:ext cx="11457710" cy="76495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21360" marR="5080" indent="-709295" algn="ctr">
              <a:lnSpc>
                <a:spcPct val="100000"/>
              </a:lnSpc>
              <a:spcBef>
                <a:spcPts val="105"/>
              </a:spcBef>
            </a:pPr>
            <a:r>
              <a:rPr sz="2400" b="1" spc="-65" dirty="0">
                <a:solidFill>
                  <a:srgbClr val="0070C0"/>
                </a:solidFill>
                <a:latin typeface="Times New Roman"/>
                <a:cs typeface="Times New Roman"/>
              </a:rPr>
              <a:t>РЕЗУЛЬТАТЫ </a:t>
            </a:r>
            <a:r>
              <a:rPr sz="2400" b="1" spc="-10" dirty="0">
                <a:solidFill>
                  <a:srgbClr val="0070C0"/>
                </a:solidFill>
                <a:latin typeface="Times New Roman"/>
                <a:cs typeface="Times New Roman"/>
              </a:rPr>
              <a:t>ОСВОЕНИЯ </a:t>
            </a:r>
            <a:r>
              <a:rPr sz="2400" b="1" spc="-15" dirty="0">
                <a:solidFill>
                  <a:srgbClr val="0070C0"/>
                </a:solidFill>
                <a:latin typeface="Times New Roman"/>
                <a:cs typeface="Times New Roman"/>
              </a:rPr>
              <a:t>ОБУЧАЮЩИМИСЯ </a:t>
            </a:r>
            <a:r>
              <a:rPr sz="2400" b="1" spc="-40" dirty="0" smtClean="0">
                <a:solidFill>
                  <a:srgbClr val="0070C0"/>
                </a:solidFill>
                <a:latin typeface="Times New Roman"/>
                <a:cs typeface="Times New Roman"/>
              </a:rPr>
              <a:t>ОБРАЗОВАТЕЛЬНЫХ</a:t>
            </a:r>
            <a:endParaRPr lang="en-US" sz="2400" b="1" spc="-40" dirty="0">
              <a:solidFill>
                <a:srgbClr val="0070C0"/>
              </a:solidFill>
              <a:latin typeface="Times New Roman"/>
              <a:cs typeface="Times New Roman"/>
            </a:endParaRPr>
          </a:p>
          <a:p>
            <a:pPr marL="721360" marR="5080" indent="-709295" algn="ctr">
              <a:lnSpc>
                <a:spcPct val="100000"/>
              </a:lnSpc>
              <a:spcBef>
                <a:spcPts val="105"/>
              </a:spcBef>
            </a:pPr>
            <a:r>
              <a:rPr sz="2400" b="1" spc="-35" dirty="0" smtClean="0">
                <a:solidFill>
                  <a:srgbClr val="0070C0"/>
                </a:solidFill>
                <a:latin typeface="Times New Roman"/>
                <a:cs typeface="Times New Roman"/>
              </a:rPr>
              <a:t>ПРОГРАММ  </a:t>
            </a:r>
            <a:r>
              <a:rPr sz="2400" b="1" spc="-10" dirty="0">
                <a:solidFill>
                  <a:srgbClr val="0070C0"/>
                </a:solidFill>
                <a:latin typeface="Times New Roman"/>
                <a:cs typeface="Times New Roman"/>
              </a:rPr>
              <a:t>ПО </a:t>
            </a:r>
            <a:r>
              <a:rPr sz="2400" b="1" spc="-40" dirty="0">
                <a:solidFill>
                  <a:srgbClr val="0070C0"/>
                </a:solidFill>
                <a:latin typeface="Times New Roman"/>
                <a:cs typeface="Times New Roman"/>
              </a:rPr>
              <a:t>ИТОГАМ </a:t>
            </a:r>
            <a:r>
              <a:rPr sz="2400" b="1" spc="-25" dirty="0">
                <a:solidFill>
                  <a:srgbClr val="0070C0"/>
                </a:solidFill>
                <a:latin typeface="Times New Roman"/>
                <a:cs typeface="Times New Roman"/>
              </a:rPr>
              <a:t>МОНИТОРИНГА </a:t>
            </a:r>
            <a:r>
              <a:rPr sz="2400" b="1" spc="-10" dirty="0">
                <a:solidFill>
                  <a:srgbClr val="0070C0"/>
                </a:solidFill>
                <a:latin typeface="Times New Roman"/>
                <a:cs typeface="Times New Roman"/>
              </a:rPr>
              <a:t>СИСТЕМЫ </a:t>
            </a:r>
            <a:r>
              <a:rPr sz="2400" b="1" spc="-40" dirty="0">
                <a:solidFill>
                  <a:srgbClr val="0070C0"/>
                </a:solidFill>
                <a:latin typeface="Times New Roman"/>
                <a:cs typeface="Times New Roman"/>
              </a:rPr>
              <a:t>ОБРАЗОВАНИЯ</a:t>
            </a:r>
            <a:r>
              <a:rPr sz="2400" b="1" spc="-30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70C0"/>
                </a:solidFill>
                <a:latin typeface="Times New Roman"/>
                <a:cs typeface="Times New Roman"/>
              </a:rPr>
              <a:t>(</a:t>
            </a:r>
            <a:r>
              <a:rPr sz="2400" b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ПССЗ)</a:t>
            </a:r>
            <a:endParaRPr sz="2400" dirty="0">
              <a:solidFill>
                <a:srgbClr val="0070C0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0427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678115735"/>
              </p:ext>
            </p:extLst>
          </p:nvPr>
        </p:nvGraphicFramePr>
        <p:xfrm>
          <a:off x="1881809" y="1444487"/>
          <a:ext cx="7215807" cy="4896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object 11"/>
          <p:cNvSpPr txBox="1"/>
          <p:nvPr/>
        </p:nvSpPr>
        <p:spPr>
          <a:xfrm>
            <a:off x="265446" y="181547"/>
            <a:ext cx="11042574" cy="11342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21360" marR="5080" indent="-709295" algn="ctr">
              <a:lnSpc>
                <a:spcPct val="100000"/>
              </a:lnSpc>
              <a:spcBef>
                <a:spcPts val="105"/>
              </a:spcBef>
            </a:pPr>
            <a:r>
              <a:rPr sz="2400" b="1" spc="-65" dirty="0">
                <a:solidFill>
                  <a:srgbClr val="003399"/>
                </a:solidFill>
                <a:latin typeface="Times New Roman"/>
                <a:cs typeface="Times New Roman"/>
              </a:rPr>
              <a:t>РЕЗУЛЬТАТЫ </a:t>
            </a:r>
            <a:r>
              <a:rPr sz="2400" b="1" spc="-10" dirty="0">
                <a:solidFill>
                  <a:srgbClr val="003399"/>
                </a:solidFill>
                <a:latin typeface="Times New Roman"/>
                <a:cs typeface="Times New Roman"/>
              </a:rPr>
              <a:t>ОСВОЕНИЯ </a:t>
            </a:r>
            <a:r>
              <a:rPr sz="2400" b="1" spc="-15" dirty="0">
                <a:solidFill>
                  <a:srgbClr val="003399"/>
                </a:solidFill>
                <a:latin typeface="Times New Roman"/>
                <a:cs typeface="Times New Roman"/>
              </a:rPr>
              <a:t>ОБУЧАЮЩИМИСЯ </a:t>
            </a:r>
            <a:r>
              <a:rPr sz="2400" b="1" spc="-40" dirty="0" smtClean="0">
                <a:solidFill>
                  <a:srgbClr val="003399"/>
                </a:solidFill>
                <a:latin typeface="Times New Roman"/>
                <a:cs typeface="Times New Roman"/>
              </a:rPr>
              <a:t>ОБРАЗОВАТЕЛЬНЫХ</a:t>
            </a:r>
            <a:endParaRPr lang="en-US" sz="2400" b="1" spc="-40" dirty="0">
              <a:solidFill>
                <a:srgbClr val="003399"/>
              </a:solidFill>
              <a:latin typeface="Times New Roman"/>
              <a:cs typeface="Times New Roman"/>
            </a:endParaRPr>
          </a:p>
          <a:p>
            <a:pPr marL="721360" marR="5080" indent="-709295" algn="ctr">
              <a:lnSpc>
                <a:spcPct val="100000"/>
              </a:lnSpc>
              <a:spcBef>
                <a:spcPts val="105"/>
              </a:spcBef>
            </a:pPr>
            <a:r>
              <a:rPr sz="2400" b="1" spc="-35" dirty="0" smtClean="0">
                <a:solidFill>
                  <a:srgbClr val="003399"/>
                </a:solidFill>
                <a:latin typeface="Times New Roman"/>
                <a:cs typeface="Times New Roman"/>
              </a:rPr>
              <a:t>ПРОГРАММ  </a:t>
            </a:r>
            <a:r>
              <a:rPr sz="2400" b="1" spc="-10" dirty="0">
                <a:solidFill>
                  <a:srgbClr val="003399"/>
                </a:solidFill>
                <a:latin typeface="Times New Roman"/>
                <a:cs typeface="Times New Roman"/>
              </a:rPr>
              <a:t>ПО </a:t>
            </a:r>
            <a:r>
              <a:rPr sz="2400" b="1" spc="-40" dirty="0">
                <a:solidFill>
                  <a:srgbClr val="003399"/>
                </a:solidFill>
                <a:latin typeface="Times New Roman"/>
                <a:cs typeface="Times New Roman"/>
              </a:rPr>
              <a:t>ИТОГАМ </a:t>
            </a:r>
            <a:r>
              <a:rPr sz="2400" b="1" spc="-25" dirty="0">
                <a:solidFill>
                  <a:srgbClr val="003399"/>
                </a:solidFill>
                <a:latin typeface="Times New Roman"/>
                <a:cs typeface="Times New Roman"/>
              </a:rPr>
              <a:t>МОНИТОРИНГА </a:t>
            </a:r>
            <a:r>
              <a:rPr sz="2400" b="1" spc="-10" dirty="0">
                <a:solidFill>
                  <a:srgbClr val="003399"/>
                </a:solidFill>
                <a:latin typeface="Times New Roman"/>
                <a:cs typeface="Times New Roman"/>
              </a:rPr>
              <a:t>СИСТЕМЫ </a:t>
            </a:r>
            <a:r>
              <a:rPr sz="2400" b="1" spc="-40" dirty="0">
                <a:solidFill>
                  <a:srgbClr val="003399"/>
                </a:solidFill>
                <a:latin typeface="Times New Roman"/>
                <a:cs typeface="Times New Roman"/>
              </a:rPr>
              <a:t>ОБРАЗОВАНИЯ</a:t>
            </a:r>
            <a:r>
              <a:rPr sz="2400" b="1" spc="-30" dirty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3399"/>
                </a:solidFill>
                <a:latin typeface="Times New Roman"/>
                <a:cs typeface="Times New Roman"/>
              </a:rPr>
              <a:t>(</a:t>
            </a:r>
            <a:r>
              <a:rPr sz="2400" b="1" dirty="0" smtClean="0">
                <a:solidFill>
                  <a:srgbClr val="003399"/>
                </a:solidFill>
                <a:latin typeface="Times New Roman"/>
                <a:cs typeface="Times New Roman"/>
              </a:rPr>
              <a:t>ПССЗ)</a:t>
            </a:r>
            <a:endParaRPr sz="2400" dirty="0">
              <a:solidFill>
                <a:srgbClr val="003399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02105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1"/>
          <p:cNvSpPr txBox="1"/>
          <p:nvPr/>
        </p:nvSpPr>
        <p:spPr>
          <a:xfrm>
            <a:off x="367144" y="203545"/>
            <a:ext cx="11457710" cy="76495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21360" marR="5080" indent="-709295" algn="ctr">
              <a:lnSpc>
                <a:spcPct val="100000"/>
              </a:lnSpc>
              <a:spcBef>
                <a:spcPts val="105"/>
              </a:spcBef>
            </a:pPr>
            <a:r>
              <a:rPr sz="2400" b="1" spc="-65" dirty="0">
                <a:solidFill>
                  <a:srgbClr val="003399"/>
                </a:solidFill>
                <a:latin typeface="Times New Roman"/>
                <a:cs typeface="Times New Roman"/>
              </a:rPr>
              <a:t>РЕЗУЛЬТАТЫ </a:t>
            </a:r>
            <a:r>
              <a:rPr sz="2400" b="1" spc="-10" dirty="0">
                <a:solidFill>
                  <a:srgbClr val="003399"/>
                </a:solidFill>
                <a:latin typeface="Times New Roman"/>
                <a:cs typeface="Times New Roman"/>
              </a:rPr>
              <a:t>ОСВОЕНИЯ </a:t>
            </a:r>
            <a:r>
              <a:rPr sz="2400" b="1" spc="-15" dirty="0">
                <a:solidFill>
                  <a:srgbClr val="003399"/>
                </a:solidFill>
                <a:latin typeface="Times New Roman"/>
                <a:cs typeface="Times New Roman"/>
              </a:rPr>
              <a:t>ОБУЧАЮЩИМИСЯ </a:t>
            </a:r>
            <a:r>
              <a:rPr sz="2400" b="1" spc="-40" dirty="0" smtClean="0">
                <a:solidFill>
                  <a:srgbClr val="003399"/>
                </a:solidFill>
                <a:latin typeface="Times New Roman"/>
                <a:cs typeface="Times New Roman"/>
              </a:rPr>
              <a:t>ОБРАЗОВАТЕЛЬНЫХ</a:t>
            </a:r>
            <a:endParaRPr lang="en-US" sz="2400" b="1" spc="-40" dirty="0">
              <a:solidFill>
                <a:srgbClr val="003399"/>
              </a:solidFill>
              <a:latin typeface="Times New Roman"/>
              <a:cs typeface="Times New Roman"/>
            </a:endParaRPr>
          </a:p>
          <a:p>
            <a:pPr marL="721360" marR="5080" indent="-709295" algn="ctr">
              <a:lnSpc>
                <a:spcPct val="100000"/>
              </a:lnSpc>
              <a:spcBef>
                <a:spcPts val="105"/>
              </a:spcBef>
            </a:pPr>
            <a:r>
              <a:rPr sz="2400" b="1" spc="-35" dirty="0" smtClean="0">
                <a:solidFill>
                  <a:srgbClr val="003399"/>
                </a:solidFill>
                <a:latin typeface="Times New Roman"/>
                <a:cs typeface="Times New Roman"/>
              </a:rPr>
              <a:t>ПРОГРАММ  </a:t>
            </a:r>
            <a:r>
              <a:rPr sz="2400" b="1" spc="-10" dirty="0">
                <a:solidFill>
                  <a:srgbClr val="003399"/>
                </a:solidFill>
                <a:latin typeface="Times New Roman"/>
                <a:cs typeface="Times New Roman"/>
              </a:rPr>
              <a:t>ПО </a:t>
            </a:r>
            <a:r>
              <a:rPr sz="2400" b="1" spc="-40" dirty="0">
                <a:solidFill>
                  <a:srgbClr val="003399"/>
                </a:solidFill>
                <a:latin typeface="Times New Roman"/>
                <a:cs typeface="Times New Roman"/>
              </a:rPr>
              <a:t>ИТОГАМ </a:t>
            </a:r>
            <a:r>
              <a:rPr sz="2400" b="1" spc="-25" dirty="0">
                <a:solidFill>
                  <a:srgbClr val="003399"/>
                </a:solidFill>
                <a:latin typeface="Times New Roman"/>
                <a:cs typeface="Times New Roman"/>
              </a:rPr>
              <a:t>МОНИТОРИНГА </a:t>
            </a:r>
            <a:r>
              <a:rPr sz="2400" b="1" spc="-10" dirty="0">
                <a:solidFill>
                  <a:srgbClr val="003399"/>
                </a:solidFill>
                <a:latin typeface="Times New Roman"/>
                <a:cs typeface="Times New Roman"/>
              </a:rPr>
              <a:t>СИСТЕМЫ </a:t>
            </a:r>
            <a:r>
              <a:rPr sz="2400" b="1" spc="-40" dirty="0">
                <a:solidFill>
                  <a:srgbClr val="003399"/>
                </a:solidFill>
                <a:latin typeface="Times New Roman"/>
                <a:cs typeface="Times New Roman"/>
              </a:rPr>
              <a:t>ОБРАЗОВАНИЯ</a:t>
            </a:r>
            <a:r>
              <a:rPr sz="2400" b="1" spc="-30" dirty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3399"/>
                </a:solidFill>
                <a:latin typeface="Times New Roman"/>
                <a:cs typeface="Times New Roman"/>
              </a:rPr>
              <a:t>(</a:t>
            </a:r>
            <a:r>
              <a:rPr sz="2400" b="1" dirty="0" smtClean="0">
                <a:solidFill>
                  <a:srgbClr val="003399"/>
                </a:solidFill>
                <a:latin typeface="Times New Roman"/>
                <a:cs typeface="Times New Roman"/>
              </a:rPr>
              <a:t>ПССЗ)</a:t>
            </a:r>
            <a:endParaRPr sz="2400" dirty="0">
              <a:solidFill>
                <a:srgbClr val="003399"/>
              </a:solidFill>
              <a:latin typeface="Cambria"/>
              <a:cs typeface="Cambria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781845081"/>
              </p:ext>
            </p:extLst>
          </p:nvPr>
        </p:nvGraphicFramePr>
        <p:xfrm>
          <a:off x="1921565" y="1311965"/>
          <a:ext cx="7593496" cy="4830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9527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39996" y="2996535"/>
            <a:ext cx="3057939" cy="132556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ВКР</a:t>
            </a:r>
            <a:endParaRPr lang="ru-RU" sz="24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4796873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857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94698647"/>
              </p:ext>
            </p:extLst>
          </p:nvPr>
        </p:nvGraphicFramePr>
        <p:xfrm>
          <a:off x="2160105" y="1683026"/>
          <a:ext cx="7249917" cy="4671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object 11"/>
          <p:cNvSpPr txBox="1"/>
          <p:nvPr/>
        </p:nvSpPr>
        <p:spPr>
          <a:xfrm>
            <a:off x="725206" y="221840"/>
            <a:ext cx="10437039" cy="11342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21360" marR="5080" indent="-709295" algn="ctr">
              <a:lnSpc>
                <a:spcPct val="100000"/>
              </a:lnSpc>
              <a:spcBef>
                <a:spcPts val="105"/>
              </a:spcBef>
            </a:pPr>
            <a:r>
              <a:rPr sz="2400" b="1" spc="-65" dirty="0">
                <a:solidFill>
                  <a:srgbClr val="003399"/>
                </a:solidFill>
                <a:latin typeface="Times New Roman"/>
                <a:cs typeface="Times New Roman"/>
              </a:rPr>
              <a:t>РЕЗУЛЬТАТЫ </a:t>
            </a:r>
            <a:r>
              <a:rPr sz="2400" b="1" spc="-10" dirty="0">
                <a:solidFill>
                  <a:srgbClr val="003399"/>
                </a:solidFill>
                <a:latin typeface="Times New Roman"/>
                <a:cs typeface="Times New Roman"/>
              </a:rPr>
              <a:t>ОСВОЕНИЯ </a:t>
            </a:r>
            <a:r>
              <a:rPr sz="2400" b="1" spc="-15" dirty="0">
                <a:solidFill>
                  <a:srgbClr val="003399"/>
                </a:solidFill>
                <a:latin typeface="Times New Roman"/>
                <a:cs typeface="Times New Roman"/>
              </a:rPr>
              <a:t>ОБУЧАЮЩИМИСЯ </a:t>
            </a:r>
            <a:r>
              <a:rPr sz="2400" b="1" spc="-40" dirty="0" smtClean="0">
                <a:solidFill>
                  <a:srgbClr val="003399"/>
                </a:solidFill>
                <a:latin typeface="Times New Roman"/>
                <a:cs typeface="Times New Roman"/>
              </a:rPr>
              <a:t>ОБРАЗОВАТЕЛЬНЫХ</a:t>
            </a:r>
            <a:endParaRPr lang="en-US" sz="2400" b="1" spc="-40" dirty="0">
              <a:solidFill>
                <a:srgbClr val="003399"/>
              </a:solidFill>
              <a:latin typeface="Times New Roman"/>
              <a:cs typeface="Times New Roman"/>
            </a:endParaRPr>
          </a:p>
          <a:p>
            <a:pPr marL="721360" marR="5080" indent="-709295" algn="ctr">
              <a:lnSpc>
                <a:spcPct val="100000"/>
              </a:lnSpc>
              <a:spcBef>
                <a:spcPts val="105"/>
              </a:spcBef>
            </a:pPr>
            <a:r>
              <a:rPr sz="2400" b="1" spc="-35" dirty="0" smtClean="0">
                <a:solidFill>
                  <a:srgbClr val="003399"/>
                </a:solidFill>
                <a:latin typeface="Times New Roman"/>
                <a:cs typeface="Times New Roman"/>
              </a:rPr>
              <a:t>ПРОГРАММ  </a:t>
            </a:r>
            <a:r>
              <a:rPr sz="2400" b="1" spc="-10" dirty="0">
                <a:solidFill>
                  <a:srgbClr val="003399"/>
                </a:solidFill>
                <a:latin typeface="Times New Roman"/>
                <a:cs typeface="Times New Roman"/>
              </a:rPr>
              <a:t>ПО </a:t>
            </a:r>
            <a:r>
              <a:rPr sz="2400" b="1" spc="-40" dirty="0">
                <a:solidFill>
                  <a:srgbClr val="003399"/>
                </a:solidFill>
                <a:latin typeface="Times New Roman"/>
                <a:cs typeface="Times New Roman"/>
              </a:rPr>
              <a:t>ИТОГАМ </a:t>
            </a:r>
            <a:r>
              <a:rPr sz="2400" b="1" spc="-25" dirty="0">
                <a:solidFill>
                  <a:srgbClr val="003399"/>
                </a:solidFill>
                <a:latin typeface="Times New Roman"/>
                <a:cs typeface="Times New Roman"/>
              </a:rPr>
              <a:t>МОНИТОРИНГА </a:t>
            </a:r>
            <a:r>
              <a:rPr sz="2400" b="1" spc="-10" dirty="0">
                <a:solidFill>
                  <a:srgbClr val="003399"/>
                </a:solidFill>
                <a:latin typeface="Times New Roman"/>
                <a:cs typeface="Times New Roman"/>
              </a:rPr>
              <a:t>СИСТЕМЫ </a:t>
            </a:r>
            <a:r>
              <a:rPr sz="2400" b="1" spc="-40" dirty="0">
                <a:solidFill>
                  <a:srgbClr val="003399"/>
                </a:solidFill>
                <a:latin typeface="Times New Roman"/>
                <a:cs typeface="Times New Roman"/>
              </a:rPr>
              <a:t>ОБРАЗОВАНИЯ</a:t>
            </a:r>
            <a:r>
              <a:rPr sz="2400" b="1" spc="-30" dirty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3399"/>
                </a:solidFill>
                <a:latin typeface="Times New Roman"/>
                <a:cs typeface="Times New Roman"/>
              </a:rPr>
              <a:t>(</a:t>
            </a:r>
            <a:r>
              <a:rPr sz="2400" b="1" dirty="0" smtClean="0">
                <a:solidFill>
                  <a:srgbClr val="003399"/>
                </a:solidFill>
                <a:latin typeface="Times New Roman"/>
                <a:cs typeface="Times New Roman"/>
              </a:rPr>
              <a:t>ПССЗ)</a:t>
            </a:r>
            <a:endParaRPr sz="2400" dirty="0">
              <a:solidFill>
                <a:srgbClr val="003399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5016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" y="417691"/>
            <a:ext cx="10515600" cy="1325563"/>
          </a:xfrm>
        </p:spPr>
        <p:txBody>
          <a:bodyPr>
            <a:noAutofit/>
          </a:bodyPr>
          <a:lstStyle/>
          <a:p>
            <a:pPr marL="1659889" algn="ctr">
              <a:lnSpc>
                <a:spcPct val="100000"/>
              </a:lnSpc>
              <a:spcBef>
                <a:spcPts val="480"/>
              </a:spcBef>
            </a:pPr>
            <a:r>
              <a:rPr lang="ru-RU" sz="3200" b="1" spc="-9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sz="3200" b="1" spc="-3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</a:t>
            </a:r>
            <a:r>
              <a:rPr lang="ru-RU" sz="3200" b="1" spc="-17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(ВСР)</a:t>
            </a:r>
            <a:r>
              <a:rPr lang="ru-RU" sz="32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spc="-5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Внутриколледжный</a:t>
            </a:r>
            <a:r>
              <a:rPr lang="ru-RU" sz="36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7125" y="1483224"/>
            <a:ext cx="1127324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24130" indent="-285750" algn="just">
              <a:buClr>
                <a:schemeClr val="accent6">
                  <a:lumMod val="50000"/>
                </a:schemeClr>
              </a:buClr>
              <a:buSzPct val="70000"/>
              <a:buFont typeface="Wingdings" panose="05000000000000000000" pitchFamily="2" charset="2"/>
              <a:buChar char="v"/>
              <a:tabLst>
                <a:tab pos="306070" algn="l"/>
                <a:tab pos="1704975" algn="l"/>
                <a:tab pos="2277110" algn="l"/>
                <a:tab pos="3700145" algn="l"/>
                <a:tab pos="4322445" algn="l"/>
                <a:tab pos="6219825" algn="l"/>
              </a:tabLst>
            </a:pPr>
            <a: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	</a:t>
            </a:r>
            <a:r>
              <a:rPr lang="ru-RU" sz="2400" b="1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степ</a:t>
            </a:r>
            <a:r>
              <a:rPr lang="ru-RU" sz="2400" b="1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</a:t>
            </a:r>
            <a:r>
              <a:rPr lang="ru-RU" sz="2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	</a:t>
            </a:r>
            <a:r>
              <a:rPr lang="ru-RU" sz="2400" spc="-2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орочн</a:t>
            </a:r>
            <a:r>
              <a:rPr lang="ru-RU" sz="2400" spc="-1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ru-RU" sz="2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	соревнования </a:t>
            </a:r>
            <a:r>
              <a:rPr lang="ru-RU" sz="24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</a:t>
            </a:r>
            <a:r>
              <a:rPr lang="ru-RU" sz="2400" spc="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мастерства</a:t>
            </a:r>
            <a:r>
              <a:rPr lang="ru-RU" sz="2400" spc="0" baseline="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стандартам</a:t>
            </a:r>
            <a:r>
              <a:rPr lang="ru-RU" sz="24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spc="-20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WorldSkills</a:t>
            </a:r>
            <a:r>
              <a:rPr lang="ru-RU" sz="2400" spc="-14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0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Russia</a:t>
            </a:r>
            <a:r>
              <a:rPr lang="ru-RU" sz="2400" spc="0" baseline="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компетенции	“Электроника”</a:t>
            </a:r>
            <a:r>
              <a:rPr lang="ru-RU" sz="2400" spc="-5" baseline="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Скуратов Александр Владимирович,</a:t>
            </a:r>
            <a:r>
              <a:rPr lang="ru-RU" sz="2400" spc="-6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РЭТ-17/1, </a:t>
            </a:r>
            <a:r>
              <a:rPr lang="ru-RU" sz="24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r>
              <a:rPr lang="ru-RU" sz="2400" spc="1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8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marL="285750" marR="24130" indent="-285750" algn="just">
              <a:buClr>
                <a:schemeClr val="accent6">
                  <a:lumMod val="50000"/>
                </a:schemeClr>
              </a:buClr>
              <a:buSzPct val="70000"/>
              <a:buFont typeface="Wingdings" panose="05000000000000000000" pitchFamily="2" charset="2"/>
              <a:buChar char="v"/>
              <a:tabLst>
                <a:tab pos="306070" algn="l"/>
                <a:tab pos="1704975" algn="l"/>
                <a:tab pos="2277110" algn="l"/>
                <a:tab pos="3700145" algn="l"/>
                <a:tab pos="4322445" algn="l"/>
                <a:tab pos="6219825" algn="l"/>
              </a:tabLst>
            </a:pPr>
            <a:r>
              <a:rPr 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	</a:t>
            </a:r>
            <a:r>
              <a:rPr lang="ru-RU" sz="2400" b="1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степ</a:t>
            </a:r>
            <a:r>
              <a:rPr lang="ru-RU" sz="2400" b="1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</a:t>
            </a:r>
            <a:r>
              <a:rPr lang="ru-RU"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	</a:t>
            </a:r>
            <a:r>
              <a:rPr lang="ru-RU" sz="2400" spc="-2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орочн</a:t>
            </a:r>
            <a:r>
              <a:rPr lang="ru-RU" sz="2400" spc="-1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ru-RU"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	соревнованиях   </a:t>
            </a:r>
            <a:r>
              <a:rPr lang="ru-RU" sz="24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</a:t>
            </a:r>
            <a:r>
              <a:rPr lang="ru-RU"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мастерства по стандартам</a:t>
            </a:r>
            <a:r>
              <a:rPr lang="ru-RU" sz="2400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spc="-2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WorldSkills</a:t>
            </a:r>
            <a:r>
              <a:rPr lang="ru-RU" sz="2400" spc="-14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Russia</a:t>
            </a:r>
            <a:r>
              <a:rPr lang="ru-RU"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24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компетенции	“Электроника” </a:t>
            </a:r>
            <a:r>
              <a:rPr lang="ru-RU" sz="2400" spc="-5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Нюрбинский</a:t>
            </a:r>
            <a:r>
              <a:rPr lang="ru-RU" sz="24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5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Далан</a:t>
            </a:r>
            <a:r>
              <a:rPr lang="ru-RU" sz="24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Александрович,</a:t>
            </a:r>
            <a:r>
              <a:rPr lang="ru-RU" sz="2400" spc="-6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РЭТ-17/1, </a:t>
            </a:r>
            <a:r>
              <a:rPr lang="ru-RU" sz="24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r>
              <a:rPr lang="ru-RU" sz="2400" spc="1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8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marL="285750" marR="24130" indent="-285750" algn="just">
              <a:buClr>
                <a:schemeClr val="accent6">
                  <a:lumMod val="50000"/>
                </a:schemeClr>
              </a:buClr>
              <a:buSzPct val="70000"/>
              <a:buFont typeface="Wingdings" panose="05000000000000000000" pitchFamily="2" charset="2"/>
              <a:buChar char="v"/>
              <a:tabLst>
                <a:tab pos="306070" algn="l"/>
                <a:tab pos="1704975" algn="l"/>
                <a:tab pos="2277110" algn="l"/>
                <a:tab pos="3700145" algn="l"/>
                <a:tab pos="4322445" algn="l"/>
                <a:tab pos="6219825" algn="l"/>
              </a:tabLst>
            </a:pPr>
            <a: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</a:t>
            </a:r>
            <a:r>
              <a:rPr 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степ</a:t>
            </a:r>
            <a:r>
              <a:rPr lang="ru-RU" sz="2400" b="1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</a:t>
            </a:r>
            <a:r>
              <a:rPr lang="ru-RU"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	</a:t>
            </a:r>
            <a:r>
              <a:rPr lang="ru-RU" sz="2400" spc="-2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орочн</a:t>
            </a:r>
            <a:r>
              <a:rPr lang="ru-RU" sz="2400" spc="-1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ru-RU"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	соревнованиях   </a:t>
            </a:r>
            <a:r>
              <a:rPr lang="ru-RU" sz="24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</a:t>
            </a:r>
            <a:r>
              <a:rPr lang="ru-RU"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мастерства по стандартам</a:t>
            </a:r>
            <a:r>
              <a:rPr lang="ru-RU" sz="2400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spc="-2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WorldSkills</a:t>
            </a:r>
            <a:r>
              <a:rPr lang="ru-RU" sz="2400" spc="-14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Russia</a:t>
            </a:r>
            <a:r>
              <a:rPr lang="ru-RU"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24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компетенции	“Электроника” Скуратов Александр Владимирович,</a:t>
            </a:r>
            <a:r>
              <a:rPr lang="ru-RU" sz="2400" spc="-6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РЭТ-17/1, </a:t>
            </a:r>
            <a:r>
              <a:rPr lang="ru-RU" sz="2400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r>
              <a:rPr lang="ru-RU" sz="2400" spc="1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8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marL="285750" marR="24130" indent="-285750" algn="just">
              <a:buClr>
                <a:schemeClr val="accent6">
                  <a:lumMod val="50000"/>
                </a:schemeClr>
              </a:buClr>
              <a:buSzPct val="70000"/>
              <a:buFont typeface="Wingdings" panose="05000000000000000000" pitchFamily="2" charset="2"/>
              <a:buChar char="v"/>
              <a:tabLst>
                <a:tab pos="306070" algn="l"/>
                <a:tab pos="1704975" algn="l"/>
                <a:tab pos="2277110" algn="l"/>
                <a:tab pos="3700145" algn="l"/>
                <a:tab pos="4322445" algn="l"/>
                <a:tab pos="6219825" algn="l"/>
              </a:tabLst>
            </a:pPr>
            <a:r>
              <a:rPr lang="ru-RU" sz="2400" b="1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</a:t>
            </a:r>
            <a:r>
              <a:rPr lang="ru-RU" sz="2400" b="1" spc="-5" baseline="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b="1" spc="-5" baseline="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</a:t>
            </a:r>
            <a:r>
              <a:rPr lang="ru-RU" sz="2400" b="1" baseline="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aseline="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5" baseline="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отборочных</a:t>
            </a:r>
            <a:r>
              <a:rPr lang="ru-RU" sz="24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spc="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</a:t>
            </a:r>
            <a:r>
              <a:rPr lang="ru-RU" sz="24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нова</a:t>
            </a:r>
            <a:r>
              <a:rPr lang="ru-RU" sz="2400" spc="-1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ях</a:t>
            </a:r>
            <a:r>
              <a:rPr lang="ru-RU" sz="2400" baseline="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 </a:t>
            </a:r>
            <a:r>
              <a:rPr lang="ru-RU" sz="2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мастерства  по  </a:t>
            </a:r>
            <a:r>
              <a:rPr lang="ru-RU" sz="24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стандартам  </a:t>
            </a:r>
            <a:r>
              <a:rPr lang="ru-RU" sz="2400" spc="-20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WorldSkills</a:t>
            </a:r>
            <a:r>
              <a:rPr lang="ru-RU" sz="2400" spc="-14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0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Russia</a:t>
            </a:r>
            <a:r>
              <a:rPr lang="ru-RU" sz="2400" spc="0" baseline="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ru-RU" sz="2400" baseline="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компетенции	“Электроника”</a:t>
            </a:r>
            <a:r>
              <a:rPr lang="ru-RU" sz="2400" spc="-5" baseline="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Князьков Павел Андреевич, </a:t>
            </a:r>
            <a:r>
              <a:rPr lang="ru-RU" sz="24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РЭТ-17/1, </a:t>
            </a:r>
            <a:r>
              <a:rPr lang="ru-RU" sz="24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r>
              <a:rPr lang="ru-RU" sz="2400" spc="-8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</a:t>
            </a:r>
            <a:endParaRPr lang="ru-RU" sz="24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0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" y="417691"/>
            <a:ext cx="10515600" cy="1325563"/>
          </a:xfrm>
        </p:spPr>
        <p:txBody>
          <a:bodyPr>
            <a:noAutofit/>
          </a:bodyPr>
          <a:lstStyle/>
          <a:p>
            <a:pPr marL="1659889" algn="ctr">
              <a:lnSpc>
                <a:spcPct val="100000"/>
              </a:lnSpc>
              <a:spcBef>
                <a:spcPts val="480"/>
              </a:spcBef>
            </a:pPr>
            <a:r>
              <a:rPr lang="ru-RU" sz="3200" b="1" spc="-9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sz="3200" b="1" spc="-3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</a:t>
            </a:r>
            <a:r>
              <a:rPr lang="ru-RU" sz="3200" b="1" spc="-17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(ВСР)</a:t>
            </a:r>
            <a:r>
              <a:rPr lang="ru-RU" sz="32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spc="-5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Внутриколледжный</a:t>
            </a:r>
            <a:r>
              <a:rPr lang="ru-RU" sz="36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2880" y="1522413"/>
            <a:ext cx="1161991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24130" indent="-285750" algn="just">
              <a:buClr>
                <a:schemeClr val="accent6">
                  <a:lumMod val="50000"/>
                </a:schemeClr>
              </a:buClr>
              <a:buSzPct val="70000"/>
              <a:buFont typeface="Wingdings" panose="05000000000000000000" pitchFamily="2" charset="2"/>
              <a:buChar char="v"/>
              <a:tabLst>
                <a:tab pos="306070" algn="l"/>
                <a:tab pos="1704975" algn="l"/>
                <a:tab pos="2277110" algn="l"/>
                <a:tab pos="3700145" algn="l"/>
                <a:tab pos="4322445" algn="l"/>
                <a:tab pos="6219825" algn="l"/>
              </a:tabLst>
            </a:pPr>
            <a:r>
              <a:rPr lang="ru-RU" sz="2400" b="1" spc="-5" baseline="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</a:t>
            </a:r>
            <a:r>
              <a:rPr lang="ru-RU" sz="2400" b="1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III </a:t>
            </a:r>
            <a: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</a:t>
            </a:r>
            <a:r>
              <a:rPr lang="ru-RU" sz="2400" b="1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 </a:t>
            </a:r>
            <a:r>
              <a:rPr lang="ru-RU" sz="2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отборочных</a:t>
            </a:r>
            <a:r>
              <a:rPr lang="ru-RU" sz="2400" baseline="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соревнованиях профессионального мастерства</a:t>
            </a:r>
            <a:r>
              <a:rPr lang="ru-RU" sz="2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по  </a:t>
            </a:r>
            <a:r>
              <a:rPr lang="ru-RU" sz="24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стандартам  </a:t>
            </a:r>
            <a:r>
              <a:rPr lang="ru-RU" sz="2400" spc="-20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WorldSkills</a:t>
            </a:r>
            <a:r>
              <a:rPr lang="ru-RU" sz="2400" spc="-14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0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Russia</a:t>
            </a:r>
            <a:r>
              <a:rPr lang="ru-RU" sz="24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компетенции </a:t>
            </a:r>
            <a:r>
              <a:rPr lang="ru-RU" sz="24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“Управление беспилотными летательными аппаратами”</a:t>
            </a:r>
            <a:r>
              <a:rPr lang="ru-RU" sz="2400" spc="3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0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Беренштейн</a:t>
            </a:r>
            <a:r>
              <a:rPr lang="ru-RU" sz="24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 </a:t>
            </a:r>
            <a:r>
              <a:rPr lang="ru-RU" sz="2400" spc="-10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Юсупович</a:t>
            </a:r>
            <a:r>
              <a:rPr lang="ru-RU" sz="24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группа ССК-16, 2017 г.</a:t>
            </a:r>
          </a:p>
          <a:p>
            <a:pPr marL="285750" marR="24130" indent="-285750" algn="just">
              <a:buClr>
                <a:schemeClr val="accent6">
                  <a:lumMod val="50000"/>
                </a:schemeClr>
              </a:buClr>
              <a:buSzPct val="70000"/>
              <a:buFont typeface="Wingdings" panose="05000000000000000000" pitchFamily="2" charset="2"/>
              <a:buChar char="v"/>
              <a:tabLst>
                <a:tab pos="306070" algn="l"/>
                <a:tab pos="1704975" algn="l"/>
                <a:tab pos="2277110" algn="l"/>
                <a:tab pos="3700145" algn="l"/>
                <a:tab pos="4322445" algn="l"/>
                <a:tab pos="6219825" algn="l"/>
              </a:tabLst>
            </a:pPr>
            <a:r>
              <a:rPr lang="ru-RU" sz="2400" b="1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III степени </a:t>
            </a:r>
            <a:r>
              <a:rPr lang="ru-RU" sz="2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отборочных</a:t>
            </a:r>
            <a:r>
              <a:rPr lang="ru-RU" sz="2400" baseline="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соревнованиях профессионального мастерства</a:t>
            </a:r>
            <a:r>
              <a:rPr lang="ru-RU" sz="2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по  </a:t>
            </a:r>
            <a:r>
              <a:rPr lang="ru-RU" sz="24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стандартам  </a:t>
            </a:r>
            <a:r>
              <a:rPr lang="ru-RU" sz="2400" spc="-20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WorldSkills</a:t>
            </a:r>
            <a:r>
              <a:rPr lang="ru-RU" sz="2400" spc="-14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0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Russia</a:t>
            </a:r>
            <a:r>
              <a:rPr lang="ru-RU" sz="24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компетенции </a:t>
            </a:r>
            <a:r>
              <a:rPr lang="ru-RU" sz="24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“Электроника”</a:t>
            </a:r>
            <a:r>
              <a:rPr lang="ru-RU" sz="2400" spc="3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0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Саввинов</a:t>
            </a:r>
            <a:r>
              <a:rPr lang="ru-RU" sz="24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Павел</a:t>
            </a:r>
            <a:r>
              <a:rPr lang="ru-RU" sz="24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группа РЭТ-14, 2016 г. </a:t>
            </a:r>
          </a:p>
          <a:p>
            <a:pPr marL="285750" marR="24130" indent="-285750" algn="just">
              <a:buClr>
                <a:schemeClr val="accent6">
                  <a:lumMod val="50000"/>
                </a:schemeClr>
              </a:buClr>
              <a:buSzPct val="70000"/>
              <a:buFont typeface="Wingdings" panose="05000000000000000000" pitchFamily="2" charset="2"/>
              <a:buChar char="v"/>
              <a:tabLst>
                <a:tab pos="306070" algn="l"/>
                <a:tab pos="1704975" algn="l"/>
                <a:tab pos="2277110" algn="l"/>
                <a:tab pos="3700145" algn="l"/>
                <a:tab pos="4322445" algn="l"/>
                <a:tab pos="6219825" algn="l"/>
              </a:tabLst>
            </a:pPr>
            <a:r>
              <a:rPr lang="ru-RU" sz="2400" b="1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III </a:t>
            </a:r>
            <a:r>
              <a:rPr 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 </a:t>
            </a:r>
            <a:r>
              <a:rPr lang="ru-RU"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отборочных соревнованиях  профессионального мастерства по стандартам </a:t>
            </a:r>
            <a:r>
              <a:rPr lang="ru-RU" sz="2400" spc="-2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WorldSkills</a:t>
            </a:r>
            <a:r>
              <a:rPr lang="ru-RU" sz="2400" spc="-2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5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Russia</a:t>
            </a:r>
            <a:r>
              <a:rPr lang="ru-RU" sz="2400" spc="-1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 </a:t>
            </a:r>
            <a:r>
              <a:rPr lang="ru-RU" sz="24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компетенции “Информационные кабельные сети” Ахмедов </a:t>
            </a:r>
            <a:r>
              <a:rPr lang="ru-RU" sz="2400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Руслан  </a:t>
            </a:r>
            <a:r>
              <a:rPr lang="ru-RU" sz="2400" spc="-1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Рахман-</a:t>
            </a:r>
            <a:r>
              <a:rPr lang="ru-RU" sz="2400" spc="-15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Оглы</a:t>
            </a:r>
            <a:r>
              <a:rPr lang="ru-RU" sz="2400" spc="-1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ССК-14/1, </a:t>
            </a:r>
            <a:r>
              <a:rPr lang="ru-RU" sz="2400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ru-RU" sz="2400" spc="-2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8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400" spc="-8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marR="24130" indent="-285750" algn="just">
              <a:buClr>
                <a:schemeClr val="accent6">
                  <a:lumMod val="50000"/>
                </a:schemeClr>
              </a:buClr>
              <a:buSzPct val="70000"/>
              <a:buFont typeface="Wingdings" panose="05000000000000000000" pitchFamily="2" charset="2"/>
              <a:buChar char="v"/>
              <a:tabLst>
                <a:tab pos="306070" algn="l"/>
                <a:tab pos="1704975" algn="l"/>
                <a:tab pos="2277110" algn="l"/>
                <a:tab pos="3700145" algn="l"/>
                <a:tab pos="4322445" algn="l"/>
                <a:tab pos="6219825" algn="l"/>
              </a:tabLst>
            </a:pPr>
            <a:r>
              <a:rPr lang="ru-RU" sz="2400" b="1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степени </a:t>
            </a:r>
            <a:r>
              <a:rPr lang="ru-RU"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отборочных соревнованиях  профессионального </a:t>
            </a:r>
            <a:r>
              <a:rPr lang="ru-RU"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мастерства </a:t>
            </a:r>
            <a:r>
              <a:rPr lang="ru-RU" sz="24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стандартам </a:t>
            </a:r>
            <a:r>
              <a:rPr lang="ru-RU" sz="2400" spc="-2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WorldSkills</a:t>
            </a:r>
            <a:r>
              <a:rPr lang="ru-RU" sz="2400" spc="-2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5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Russia</a:t>
            </a:r>
            <a:r>
              <a:rPr lang="ru-RU" sz="2400" spc="-1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 </a:t>
            </a:r>
            <a:r>
              <a:rPr lang="ru-RU" sz="24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компетенции “Информационные кабельные сети” Новиков Матвей  </a:t>
            </a:r>
            <a:r>
              <a:rPr lang="ru-RU"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Игоревич, </a:t>
            </a:r>
            <a:r>
              <a:rPr lang="ru-RU" sz="24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ССК-13/1, 2016</a:t>
            </a:r>
            <a:r>
              <a:rPr lang="ru-RU" sz="2400" spc="-3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8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sz="24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24130" indent="-285750" algn="just">
              <a:buClr>
                <a:schemeClr val="accent6">
                  <a:lumMod val="50000"/>
                </a:schemeClr>
              </a:buClr>
              <a:buSzPct val="70000"/>
              <a:buFont typeface="Wingdings" panose="05000000000000000000" pitchFamily="2" charset="2"/>
              <a:buChar char="v"/>
              <a:tabLst>
                <a:tab pos="306070" algn="l"/>
                <a:tab pos="1704975" algn="l"/>
                <a:tab pos="2277110" algn="l"/>
                <a:tab pos="3700145" algn="l"/>
                <a:tab pos="4322445" algn="l"/>
                <a:tab pos="6219825" algn="l"/>
              </a:tabLst>
            </a:pPr>
            <a:endParaRPr lang="ru-RU" sz="24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24130" indent="-285750" algn="just">
              <a:buClr>
                <a:schemeClr val="accent6">
                  <a:lumMod val="50000"/>
                </a:schemeClr>
              </a:buClr>
              <a:buSzPct val="70000"/>
              <a:buFont typeface="Wingdings" panose="05000000000000000000" pitchFamily="2" charset="2"/>
              <a:buChar char="v"/>
              <a:tabLst>
                <a:tab pos="306070" algn="l"/>
                <a:tab pos="1704975" algn="l"/>
                <a:tab pos="2277110" algn="l"/>
                <a:tab pos="3700145" algn="l"/>
                <a:tab pos="4322445" algn="l"/>
                <a:tab pos="6219825" algn="l"/>
              </a:tabLst>
            </a:pPr>
            <a:endParaRPr lang="ru-RU" sz="2400" dirty="0">
              <a:solidFill>
                <a:srgbClr val="003399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13461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7686" y="345316"/>
            <a:ext cx="10515600" cy="5558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003399"/>
                </a:solidFill>
                <a:latin typeface="Times New Roman"/>
                <a:cs typeface="Times New Roman"/>
              </a:rPr>
              <a:t>ОБЩИЕ</a:t>
            </a:r>
            <a:r>
              <a:rPr lang="ru-RU" sz="3200" b="1" spc="140" dirty="0" smtClean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lang="ru-RU" sz="3200" b="1" dirty="0" smtClean="0">
                <a:solidFill>
                  <a:srgbClr val="003399"/>
                </a:solidFill>
                <a:latin typeface="Times New Roman"/>
                <a:cs typeface="Times New Roman"/>
              </a:rPr>
              <a:t>СВЕДЕНИЯ</a:t>
            </a:r>
            <a:br>
              <a:rPr lang="ru-RU" sz="3200" b="1" dirty="0" smtClean="0">
                <a:solidFill>
                  <a:srgbClr val="003399"/>
                </a:solidFill>
                <a:latin typeface="Times New Roman"/>
                <a:cs typeface="Times New Roman"/>
              </a:rPr>
            </a:br>
            <a:endParaRPr lang="ru-RU" sz="3200" dirty="0">
              <a:solidFill>
                <a:srgbClr val="003399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04730" y="1273312"/>
            <a:ext cx="8362122" cy="424731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54965" marR="5715" indent="-342900" algn="just">
              <a:lnSpc>
                <a:spcPct val="90100"/>
              </a:lnSpc>
              <a:buClr>
                <a:schemeClr val="accent6">
                  <a:lumMod val="50000"/>
                </a:schemeClr>
              </a:buClr>
              <a:buSzPct val="68750"/>
              <a:buFont typeface="Wingdings" panose="05000000000000000000" pitchFamily="2" charset="2"/>
              <a:buChar char="Ø"/>
              <a:tabLst>
                <a:tab pos="287020" algn="l"/>
              </a:tabLst>
            </a:pP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20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работы: </a:t>
            </a:r>
            <a:r>
              <a:rPr lang="ru-RU" sz="2000" spc="-1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2000" spc="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Якутск, </a:t>
            </a:r>
            <a:r>
              <a:rPr lang="ru-RU" sz="2000" spc="-5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ГАПОУ </a:t>
            </a: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РС(Я) </a:t>
            </a:r>
            <a:r>
              <a:rPr lang="ru-RU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«Якутский  </a:t>
            </a: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 </a:t>
            </a:r>
            <a:r>
              <a:rPr lang="ru-RU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связи и </a:t>
            </a: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энергетики им. </a:t>
            </a:r>
            <a:r>
              <a:rPr lang="ru-RU" sz="2000" spc="-10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П.И.Дудкина</a:t>
            </a:r>
            <a:r>
              <a:rPr lang="ru-RU" sz="20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 преподаватель </a:t>
            </a: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специальных</a:t>
            </a:r>
            <a:r>
              <a:rPr lang="ru-RU" sz="2000" spc="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дисциплин.</a:t>
            </a:r>
            <a:endParaRPr lang="en-US" sz="20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965" marR="5715" indent="-342900" algn="just">
              <a:lnSpc>
                <a:spcPct val="90100"/>
              </a:lnSpc>
              <a:buClr>
                <a:schemeClr val="accent6">
                  <a:lumMod val="50000"/>
                </a:schemeClr>
              </a:buClr>
              <a:buSzPct val="68750"/>
              <a:buFont typeface="Wingdings" panose="05000000000000000000" pitchFamily="2" charset="2"/>
              <a:buChar char="Ø"/>
              <a:tabLst>
                <a:tab pos="287020" algn="l"/>
              </a:tabLst>
            </a:pPr>
            <a:r>
              <a:rPr lang="ru-RU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</a:t>
            </a:r>
            <a:r>
              <a:rPr lang="ru-RU" sz="20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работы: </a:t>
            </a: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</a:t>
            </a:r>
            <a:r>
              <a:rPr lang="ru-RU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17 </a:t>
            </a:r>
            <a:r>
              <a:rPr lang="ru-RU" sz="2000" spc="-5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лет, </a:t>
            </a: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</a:t>
            </a:r>
            <a:r>
              <a:rPr lang="ru-RU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15</a:t>
            </a:r>
            <a:r>
              <a:rPr lang="ru-RU" sz="2000" spc="1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-5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лет.</a:t>
            </a:r>
            <a:endParaRPr lang="en-US" sz="20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965" marR="5715" indent="-342900" algn="just">
              <a:lnSpc>
                <a:spcPct val="90100"/>
              </a:lnSpc>
              <a:buClr>
                <a:schemeClr val="accent6">
                  <a:lumMod val="50000"/>
                </a:schemeClr>
              </a:buClr>
              <a:buSzPct val="68750"/>
              <a:buFont typeface="Wingdings" panose="05000000000000000000" pitchFamily="2" charset="2"/>
              <a:buChar char="Ø"/>
              <a:tabLst>
                <a:tab pos="287020" algn="l"/>
              </a:tabLst>
            </a:pPr>
            <a:r>
              <a:rPr lang="ru-RU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Заявленная </a:t>
            </a: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категория:</a:t>
            </a:r>
            <a:r>
              <a:rPr lang="ru-RU" sz="2000" spc="-3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Высшая.</a:t>
            </a:r>
            <a:endParaRPr lang="en-US" sz="20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965" marR="5715" indent="-342900" algn="just">
              <a:lnSpc>
                <a:spcPct val="90100"/>
              </a:lnSpc>
              <a:buClr>
                <a:schemeClr val="accent6">
                  <a:lumMod val="50000"/>
                </a:schemeClr>
              </a:buClr>
              <a:buSzPct val="68750"/>
              <a:buFont typeface="Wingdings" panose="05000000000000000000" pitchFamily="2" charset="2"/>
              <a:buChar char="Ø"/>
              <a:tabLst>
                <a:tab pos="287020" algn="l"/>
              </a:tabLst>
            </a:pP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</a:t>
            </a:r>
            <a:endParaRPr lang="ru-RU" sz="2000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1360" marR="5080" lvl="1" indent="-342900" algn="just">
              <a:lnSpc>
                <a:spcPct val="90000"/>
              </a:lnSpc>
              <a:buClr>
                <a:schemeClr val="accent6">
                  <a:lumMod val="50000"/>
                </a:schemeClr>
              </a:buClr>
              <a:buSzPct val="78571"/>
              <a:buFont typeface="Wingdings" panose="05000000000000000000" pitchFamily="2" charset="2"/>
              <a:buChar char="§"/>
              <a:tabLst>
                <a:tab pos="653415" algn="l"/>
              </a:tabLst>
            </a:pP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Высшее. Байкальский государственный университет экономики и права, 2007 </a:t>
            </a:r>
            <a:r>
              <a:rPr lang="ru-RU" sz="2000" spc="-5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г.в</a:t>
            </a: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 Специальность «Экономика и управление на предприятиях связи». Квалификация: Экономист/менеджер.</a:t>
            </a:r>
            <a:endParaRPr lang="en-US" sz="2000" spc="-5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1360" marR="5080" lvl="1" indent="-342900" algn="just">
              <a:lnSpc>
                <a:spcPct val="90000"/>
              </a:lnSpc>
              <a:buClr>
                <a:schemeClr val="accent6">
                  <a:lumMod val="50000"/>
                </a:schemeClr>
              </a:buClr>
              <a:buSzPct val="78571"/>
              <a:buFont typeface="Wingdings" panose="05000000000000000000" pitchFamily="2" charset="2"/>
              <a:buChar char="§"/>
              <a:tabLst>
                <a:tab pos="653415" algn="l"/>
              </a:tabLst>
            </a:pP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Высшее.  Сибирский  </a:t>
            </a:r>
            <a:r>
              <a:rPr lang="ru-RU" sz="2000" spc="-1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</a:t>
            </a: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  телекоммуникаций </a:t>
            </a:r>
            <a:r>
              <a:rPr lang="ru-RU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информатики, </a:t>
            </a:r>
            <a:r>
              <a:rPr lang="ru-RU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 </a:t>
            </a:r>
            <a:r>
              <a:rPr lang="ru-RU" sz="2000" spc="-50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г.в</a:t>
            </a:r>
            <a:r>
              <a:rPr lang="ru-RU" sz="2000" spc="-5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 «Многоканальные телекоммуникационные системы».  Квалификация </a:t>
            </a:r>
            <a:r>
              <a:rPr lang="ru-RU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spc="-2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Инженер.</a:t>
            </a:r>
            <a:endParaRPr lang="en-US" sz="20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1360" marR="5080" lvl="1" indent="-342900" algn="just">
              <a:lnSpc>
                <a:spcPct val="90000"/>
              </a:lnSpc>
              <a:buClr>
                <a:schemeClr val="accent6">
                  <a:lumMod val="50000"/>
                </a:schemeClr>
              </a:buClr>
              <a:buSzPct val="78571"/>
              <a:buFont typeface="Wingdings" panose="05000000000000000000" pitchFamily="2" charset="2"/>
              <a:buChar char="§"/>
              <a:tabLst>
                <a:tab pos="653415" algn="l"/>
              </a:tabLst>
            </a:pPr>
            <a:r>
              <a:rPr lang="ru-RU" sz="20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Переподготовка. </a:t>
            </a: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УМЦ </a:t>
            </a:r>
            <a:r>
              <a:rPr lang="ru-RU" sz="2000" spc="-6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ФГАОУ </a:t>
            </a:r>
            <a:r>
              <a:rPr lang="ru-RU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ВПО </a:t>
            </a:r>
            <a:r>
              <a:rPr lang="ru-RU" sz="2000" spc="-3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СВФУ </a:t>
            </a:r>
            <a:r>
              <a:rPr lang="ru-RU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</a:t>
            </a:r>
            <a:r>
              <a:rPr lang="ru-RU" sz="2000" spc="-5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М.К.Аммосова</a:t>
            </a: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 </a:t>
            </a:r>
            <a:r>
              <a:rPr lang="ru-RU" sz="2000" spc="-50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г.в</a:t>
            </a:r>
            <a:r>
              <a:rPr lang="ru-RU" sz="2000" spc="-5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Программа: Профессиональное </a:t>
            </a:r>
            <a:r>
              <a:rPr lang="ru-RU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 </a:t>
            </a: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Педагог профессионального образования.</a:t>
            </a:r>
            <a:endParaRPr lang="ru-RU" sz="20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11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44296"/>
            <a:ext cx="3123375" cy="442835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764" y="317349"/>
            <a:ext cx="2981739" cy="45486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5511" y="1154222"/>
            <a:ext cx="2994991" cy="44141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7891" y="2029384"/>
            <a:ext cx="3052263" cy="482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2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0605" y="0"/>
            <a:ext cx="4032560" cy="36967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047" y="3470611"/>
            <a:ext cx="4558937" cy="34192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142" y="1870020"/>
            <a:ext cx="4607859" cy="345589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722" y="0"/>
            <a:ext cx="3551582" cy="4390764"/>
          </a:xfrm>
          <a:prstGeom prst="rect">
            <a:avLst/>
          </a:prstGeom>
        </p:spPr>
      </p:pic>
      <p:sp>
        <p:nvSpPr>
          <p:cNvPr id="8" name="object 16"/>
          <p:cNvSpPr/>
          <p:nvPr/>
        </p:nvSpPr>
        <p:spPr>
          <a:xfrm>
            <a:off x="506183" y="3209925"/>
            <a:ext cx="2190750" cy="3648075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924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514" y="123885"/>
            <a:ext cx="11075126" cy="1325563"/>
          </a:xfrm>
        </p:spPr>
        <p:txBody>
          <a:bodyPr>
            <a:normAutofit/>
          </a:bodyPr>
          <a:lstStyle/>
          <a:p>
            <a:pPr marL="746760" algn="ctr">
              <a:lnSpc>
                <a:spcPct val="100000"/>
              </a:lnSpc>
              <a:spcBef>
                <a:spcPts val="390"/>
              </a:spcBef>
            </a:pPr>
            <a:r>
              <a:rPr lang="ru-RU" sz="3200" b="1" spc="-90" dirty="0" smtClean="0">
                <a:solidFill>
                  <a:srgbClr val="003399"/>
                </a:solidFill>
                <a:latin typeface="Times New Roman"/>
                <a:cs typeface="Times New Roman"/>
              </a:rPr>
              <a:t>РЕЗУЛЬТАТЫ </a:t>
            </a:r>
            <a:r>
              <a:rPr lang="ru-RU" sz="3200" b="1" spc="-35" dirty="0" smtClean="0">
                <a:solidFill>
                  <a:srgbClr val="003399"/>
                </a:solidFill>
                <a:latin typeface="Times New Roman"/>
                <a:cs typeface="Times New Roman"/>
              </a:rPr>
              <a:t>СТУДЕНТОВ</a:t>
            </a:r>
            <a:r>
              <a:rPr lang="ru-RU" sz="3200" b="1" spc="-130" dirty="0" smtClean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lang="ru-RU" sz="3200" b="1" spc="-25" dirty="0">
                <a:solidFill>
                  <a:srgbClr val="003399"/>
                </a:solidFill>
                <a:latin typeface="Times New Roman"/>
                <a:cs typeface="Times New Roman"/>
              </a:rPr>
              <a:t>(</a:t>
            </a:r>
            <a:r>
              <a:rPr lang="ru-RU" sz="3200" b="1" spc="-25" dirty="0" smtClean="0">
                <a:solidFill>
                  <a:srgbClr val="003399"/>
                </a:solidFill>
                <a:latin typeface="Times New Roman"/>
                <a:cs typeface="Times New Roman"/>
              </a:rPr>
              <a:t>ОЛИМПИАДЫ)</a:t>
            </a:r>
            <a:r>
              <a:rPr lang="ru-RU" sz="3200" dirty="0" smtClean="0">
                <a:solidFill>
                  <a:srgbClr val="003399"/>
                </a:solidFill>
                <a:latin typeface="Times New Roman"/>
                <a:cs typeface="Times New Roman"/>
              </a:rPr>
              <a:t/>
            </a:r>
            <a:br>
              <a:rPr lang="ru-RU" sz="3200" dirty="0" smtClean="0">
                <a:solidFill>
                  <a:srgbClr val="003399"/>
                </a:solidFill>
                <a:latin typeface="Times New Roman"/>
                <a:cs typeface="Times New Roman"/>
              </a:rPr>
            </a:br>
            <a:endParaRPr lang="ru-RU" sz="3200" dirty="0">
              <a:solidFill>
                <a:srgbClr val="003399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3" r="4922"/>
          <a:stretch/>
        </p:blipFill>
        <p:spPr>
          <a:xfrm>
            <a:off x="4377798" y="3856540"/>
            <a:ext cx="3921469" cy="2979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3" t="2378" r="4063" b="3859"/>
          <a:stretch/>
        </p:blipFill>
        <p:spPr>
          <a:xfrm>
            <a:off x="8299268" y="1449448"/>
            <a:ext cx="3892732" cy="53949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8670" y="1153239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i="1" spc="-15" dirty="0">
                <a:solidFill>
                  <a:srgbClr val="003399"/>
                </a:solidFill>
                <a:latin typeface="Cambria"/>
                <a:cs typeface="Cambria"/>
              </a:rPr>
              <a:t>Республиканский</a:t>
            </a:r>
            <a:r>
              <a:rPr lang="ru-RU" dirty="0">
                <a:solidFill>
                  <a:srgbClr val="003399"/>
                </a:solidFill>
                <a:latin typeface="Cambria"/>
                <a:cs typeface="Cambria"/>
              </a:rPr>
              <a:t/>
            </a:r>
            <a:br>
              <a:rPr lang="ru-RU" dirty="0">
                <a:solidFill>
                  <a:srgbClr val="003399"/>
                </a:solidFill>
                <a:latin typeface="Cambria"/>
                <a:cs typeface="Cambria"/>
              </a:rPr>
            </a:br>
            <a:r>
              <a:rPr lang="ru-RU" spc="-10" dirty="0">
                <a:solidFill>
                  <a:srgbClr val="003399"/>
                </a:solidFill>
                <a:latin typeface="Cambria"/>
                <a:cs typeface="Cambria"/>
              </a:rPr>
              <a:t>Сертификат </a:t>
            </a:r>
            <a:r>
              <a:rPr lang="ru-RU" spc="-5" dirty="0">
                <a:solidFill>
                  <a:srgbClr val="003399"/>
                </a:solidFill>
                <a:latin typeface="Cambria"/>
                <a:cs typeface="Cambria"/>
              </a:rPr>
              <a:t>участника регионального </a:t>
            </a:r>
            <a:r>
              <a:rPr lang="ru-RU" spc="-10" dirty="0">
                <a:solidFill>
                  <a:srgbClr val="003399"/>
                </a:solidFill>
                <a:latin typeface="Cambria"/>
                <a:cs typeface="Cambria"/>
              </a:rPr>
              <a:t>этапа </a:t>
            </a:r>
            <a:r>
              <a:rPr lang="ru-RU" spc="-5" dirty="0">
                <a:solidFill>
                  <a:srgbClr val="003399"/>
                </a:solidFill>
                <a:latin typeface="Cambria"/>
                <a:cs typeface="Cambria"/>
              </a:rPr>
              <a:t>Всероссийской  олимпиады профессионального мастерства обучающихся по  </a:t>
            </a:r>
            <a:r>
              <a:rPr lang="ru-RU" spc="-10" dirty="0">
                <a:solidFill>
                  <a:srgbClr val="003399"/>
                </a:solidFill>
                <a:latin typeface="Cambria"/>
                <a:cs typeface="Cambria"/>
              </a:rPr>
              <a:t>специальностям </a:t>
            </a:r>
            <a:r>
              <a:rPr lang="ru-RU" spc="-5" dirty="0">
                <a:solidFill>
                  <a:srgbClr val="003399"/>
                </a:solidFill>
                <a:latin typeface="Cambria"/>
                <a:cs typeface="Cambria"/>
              </a:rPr>
              <a:t>СПО </a:t>
            </a:r>
            <a:r>
              <a:rPr lang="ru-RU" spc="-10" dirty="0">
                <a:solidFill>
                  <a:srgbClr val="003399"/>
                </a:solidFill>
                <a:latin typeface="Cambria"/>
                <a:cs typeface="Cambria"/>
              </a:rPr>
              <a:t>11.02.09 </a:t>
            </a:r>
            <a:r>
              <a:rPr lang="ru-RU" spc="-5" dirty="0">
                <a:solidFill>
                  <a:srgbClr val="003399"/>
                </a:solidFill>
                <a:latin typeface="Cambria"/>
                <a:cs typeface="Cambria"/>
              </a:rPr>
              <a:t>«Многоканальные  телекоммуникационные </a:t>
            </a:r>
            <a:r>
              <a:rPr lang="ru-RU" dirty="0">
                <a:solidFill>
                  <a:srgbClr val="003399"/>
                </a:solidFill>
                <a:latin typeface="Cambria"/>
                <a:cs typeface="Cambria"/>
              </a:rPr>
              <a:t>системы», </a:t>
            </a:r>
            <a:r>
              <a:rPr lang="ru-RU" spc="-5" dirty="0">
                <a:solidFill>
                  <a:srgbClr val="003399"/>
                </a:solidFill>
                <a:latin typeface="Cambria"/>
                <a:cs typeface="Cambria"/>
              </a:rPr>
              <a:t>11.02.11 </a:t>
            </a:r>
            <a:r>
              <a:rPr lang="ru-RU" spc="-10" dirty="0">
                <a:solidFill>
                  <a:srgbClr val="003399"/>
                </a:solidFill>
                <a:latin typeface="Cambria"/>
                <a:cs typeface="Cambria"/>
              </a:rPr>
              <a:t>«Сети </a:t>
            </a:r>
            <a:r>
              <a:rPr lang="ru-RU" dirty="0">
                <a:solidFill>
                  <a:srgbClr val="003399"/>
                </a:solidFill>
                <a:latin typeface="Cambria"/>
                <a:cs typeface="Cambria"/>
              </a:rPr>
              <a:t>связи </a:t>
            </a:r>
            <a:r>
              <a:rPr lang="ru-RU" spc="-5" dirty="0">
                <a:solidFill>
                  <a:srgbClr val="003399"/>
                </a:solidFill>
                <a:latin typeface="Cambria"/>
                <a:cs typeface="Cambria"/>
              </a:rPr>
              <a:t>и  системы коммутации», Шестаков Артем </a:t>
            </a:r>
            <a:r>
              <a:rPr lang="ru-RU" spc="-5" dirty="0" smtClean="0">
                <a:solidFill>
                  <a:srgbClr val="003399"/>
                </a:solidFill>
                <a:latin typeface="Cambria"/>
                <a:cs typeface="Cambria"/>
              </a:rPr>
              <a:t>Васильевич – </a:t>
            </a:r>
            <a:r>
              <a:rPr lang="ru-RU" spc="-5" dirty="0">
                <a:solidFill>
                  <a:srgbClr val="003399"/>
                </a:solidFill>
                <a:latin typeface="Cambria"/>
                <a:cs typeface="Cambria"/>
              </a:rPr>
              <a:t>2019  </a:t>
            </a:r>
            <a:r>
              <a:rPr lang="ru-RU" spc="-15" dirty="0">
                <a:solidFill>
                  <a:srgbClr val="003399"/>
                </a:solidFill>
                <a:latin typeface="Cambria"/>
                <a:cs typeface="Cambria"/>
              </a:rPr>
              <a:t>год. </a:t>
            </a:r>
            <a:endParaRPr lang="ru-RU" spc="-15" dirty="0" smtClean="0">
              <a:solidFill>
                <a:srgbClr val="003399"/>
              </a:solidFill>
              <a:latin typeface="Cambria"/>
              <a:cs typeface="Cambria"/>
            </a:endParaRPr>
          </a:p>
          <a:p>
            <a:pPr algn="just"/>
            <a:r>
              <a:rPr lang="ru-RU" spc="-15" dirty="0" smtClean="0">
                <a:solidFill>
                  <a:srgbClr val="003399"/>
                </a:solidFill>
                <a:latin typeface="Cambria"/>
                <a:cs typeface="Cambria"/>
              </a:rPr>
              <a:t>Номинация </a:t>
            </a:r>
            <a:r>
              <a:rPr lang="ru-RU" spc="-15" dirty="0">
                <a:solidFill>
                  <a:srgbClr val="003399"/>
                </a:solidFill>
                <a:latin typeface="Cambria"/>
                <a:cs typeface="Cambria"/>
              </a:rPr>
              <a:t>«Лучший теоретик</a:t>
            </a:r>
            <a:r>
              <a:rPr lang="ru-RU" spc="-15" dirty="0" smtClean="0">
                <a:solidFill>
                  <a:srgbClr val="003399"/>
                </a:solidFill>
                <a:latin typeface="Cambria"/>
                <a:cs typeface="Cambria"/>
              </a:rPr>
              <a:t>».</a:t>
            </a:r>
          </a:p>
          <a:p>
            <a:pPr algn="just"/>
            <a:r>
              <a:rPr lang="ru-RU" dirty="0">
                <a:solidFill>
                  <a:srgbClr val="003399"/>
                </a:solidFill>
                <a:latin typeface="Cambria"/>
                <a:cs typeface="Cambria"/>
              </a:rPr>
              <a:t/>
            </a:r>
            <a:br>
              <a:rPr lang="ru-RU" dirty="0">
                <a:solidFill>
                  <a:srgbClr val="003399"/>
                </a:solidFill>
                <a:latin typeface="Cambria"/>
                <a:cs typeface="Cambria"/>
              </a:rPr>
            </a:br>
            <a:endParaRPr lang="ru-RU" dirty="0">
              <a:solidFill>
                <a:srgbClr val="003399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3104"/>
            <a:ext cx="4377799" cy="29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4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8" y="996572"/>
            <a:ext cx="4147676" cy="5715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83721" y="4168018"/>
            <a:ext cx="531222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</a:t>
            </a:r>
            <a:r>
              <a:rPr lang="ru-RU" sz="24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 </a:t>
            </a:r>
            <a:endParaRPr lang="ru-RU" sz="2400" spc="-5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XIV </a:t>
            </a:r>
            <a:r>
              <a:rPr lang="ru-RU" sz="2400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Республиканской </a:t>
            </a:r>
            <a:r>
              <a:rPr lang="ru-RU" sz="2400" spc="-1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студенческой  </a:t>
            </a:r>
            <a:r>
              <a:rPr lang="ru-RU" sz="2400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научно-практической </a:t>
            </a:r>
            <a:r>
              <a:rPr lang="ru-RU" sz="24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конференции </a:t>
            </a:r>
            <a:r>
              <a:rPr lang="ru-RU" sz="2400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«Наука. </a:t>
            </a:r>
            <a:r>
              <a:rPr lang="ru-RU" sz="24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Образование.  </a:t>
            </a:r>
            <a:r>
              <a:rPr lang="ru-RU" sz="2400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Искусство», </a:t>
            </a:r>
            <a:r>
              <a:rPr lang="ru-RU" sz="2400" spc="-5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Зароченцев</a:t>
            </a:r>
            <a:r>
              <a:rPr lang="ru-RU" sz="24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Роман Андреевич</a:t>
            </a:r>
            <a:r>
              <a:rPr lang="ru-RU"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400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Намцы,  </a:t>
            </a:r>
            <a:r>
              <a:rPr lang="ru-RU" sz="2400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r>
              <a:rPr lang="ru-RU" sz="2400" spc="-1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2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just"/>
            <a:r>
              <a:rPr lang="ru-RU" sz="2400" spc="-2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52162" y="95665"/>
            <a:ext cx="110751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6760" algn="ctr">
              <a:lnSpc>
                <a:spcPct val="100000"/>
              </a:lnSpc>
              <a:spcBef>
                <a:spcPts val="390"/>
              </a:spcBef>
            </a:pPr>
            <a:r>
              <a:rPr lang="ru-RU" sz="3200" b="1" spc="-90" dirty="0" smtClean="0">
                <a:solidFill>
                  <a:srgbClr val="003399"/>
                </a:solidFill>
                <a:latin typeface="Times New Roman"/>
                <a:cs typeface="Times New Roman"/>
              </a:rPr>
              <a:t>РЕЗУЛЬТАТЫ </a:t>
            </a:r>
            <a:r>
              <a:rPr lang="ru-RU" sz="3200" b="1" spc="-35" dirty="0" smtClean="0">
                <a:solidFill>
                  <a:srgbClr val="003399"/>
                </a:solidFill>
                <a:latin typeface="Times New Roman"/>
                <a:cs typeface="Times New Roman"/>
              </a:rPr>
              <a:t>СТУДЕНТОВ</a:t>
            </a:r>
            <a:r>
              <a:rPr lang="ru-RU" sz="3200" b="1" spc="-130" dirty="0" smtClean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lang="ru-RU" sz="3200" b="1" spc="-25" dirty="0" smtClean="0">
                <a:solidFill>
                  <a:srgbClr val="003399"/>
                </a:solidFill>
                <a:latin typeface="Times New Roman"/>
                <a:cs typeface="Times New Roman"/>
              </a:rPr>
              <a:t>(НПК)</a:t>
            </a:r>
            <a:r>
              <a:rPr lang="ru-RU" sz="3200" dirty="0" smtClean="0">
                <a:solidFill>
                  <a:srgbClr val="003399"/>
                </a:solidFill>
                <a:latin typeface="Times New Roman"/>
                <a:cs typeface="Times New Roman"/>
              </a:rPr>
              <a:t/>
            </a:r>
            <a:br>
              <a:rPr lang="ru-RU" sz="3200" dirty="0" smtClean="0">
                <a:solidFill>
                  <a:srgbClr val="003399"/>
                </a:solidFill>
                <a:latin typeface="Times New Roman"/>
                <a:cs typeface="Times New Roman"/>
              </a:rPr>
            </a:br>
            <a:endParaRPr lang="ru-RU" sz="3200" dirty="0">
              <a:solidFill>
                <a:srgbClr val="003399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115" y="984240"/>
            <a:ext cx="2152374" cy="28698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983" y="996572"/>
            <a:ext cx="3826443" cy="286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98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829491" y="225287"/>
            <a:ext cx="10515600" cy="1149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6760">
              <a:lnSpc>
                <a:spcPct val="100000"/>
              </a:lnSpc>
              <a:spcBef>
                <a:spcPts val="390"/>
              </a:spcBef>
            </a:pPr>
            <a:r>
              <a:rPr lang="ru-RU" sz="3200" b="1" spc="-90" dirty="0" smtClean="0">
                <a:solidFill>
                  <a:srgbClr val="003399"/>
                </a:solidFill>
                <a:latin typeface="Times New Roman"/>
                <a:cs typeface="Times New Roman"/>
              </a:rPr>
              <a:t>РЕЗУЛЬТАТЫ </a:t>
            </a:r>
            <a:r>
              <a:rPr lang="ru-RU" sz="3200" b="1" spc="-35" dirty="0" smtClean="0">
                <a:solidFill>
                  <a:srgbClr val="003399"/>
                </a:solidFill>
                <a:latin typeface="Times New Roman"/>
                <a:cs typeface="Times New Roman"/>
              </a:rPr>
              <a:t>СТУДЕНТОВ</a:t>
            </a:r>
            <a:r>
              <a:rPr lang="ru-RU" sz="3200" b="1" spc="-130" dirty="0" smtClean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lang="ru-RU" sz="3200" b="1" spc="-25" dirty="0" smtClean="0">
                <a:solidFill>
                  <a:srgbClr val="003399"/>
                </a:solidFill>
                <a:latin typeface="Times New Roman"/>
                <a:cs typeface="Times New Roman"/>
              </a:rPr>
              <a:t>(ПУБЛИКАЦИИ)</a:t>
            </a:r>
            <a:r>
              <a:rPr lang="ru-RU" sz="3200" dirty="0" smtClean="0">
                <a:solidFill>
                  <a:srgbClr val="003399"/>
                </a:solidFill>
                <a:latin typeface="Times New Roman"/>
                <a:cs typeface="Times New Roman"/>
              </a:rPr>
              <a:t/>
            </a:r>
            <a:br>
              <a:rPr lang="ru-RU" sz="3200" dirty="0" smtClean="0">
                <a:solidFill>
                  <a:srgbClr val="003399"/>
                </a:solidFill>
                <a:latin typeface="Times New Roman"/>
                <a:cs typeface="Times New Roman"/>
              </a:rPr>
            </a:br>
            <a:endParaRPr lang="ru-RU" sz="3200" dirty="0">
              <a:solidFill>
                <a:srgbClr val="003399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132" y="1149531"/>
            <a:ext cx="5447212" cy="57149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7291" y="1149531"/>
            <a:ext cx="5806525" cy="570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39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8"/>
          <p:cNvSpPr txBox="1"/>
          <p:nvPr/>
        </p:nvSpPr>
        <p:spPr>
          <a:xfrm>
            <a:off x="561702" y="234537"/>
            <a:ext cx="11351623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5" dirty="0">
                <a:solidFill>
                  <a:srgbClr val="003399"/>
                </a:solidFill>
                <a:latin typeface="Times New Roman"/>
                <a:cs typeface="Times New Roman"/>
              </a:rPr>
              <a:t>ИСПОЛЬЗОВАНИЕ </a:t>
            </a:r>
            <a:r>
              <a:rPr sz="2800" b="1" spc="10" dirty="0">
                <a:solidFill>
                  <a:srgbClr val="003399"/>
                </a:solidFill>
                <a:latin typeface="Times New Roman"/>
                <a:cs typeface="Times New Roman"/>
              </a:rPr>
              <a:t>НОВЫХ </a:t>
            </a:r>
            <a:r>
              <a:rPr sz="2800" b="1" spc="-30" dirty="0">
                <a:solidFill>
                  <a:srgbClr val="003399"/>
                </a:solidFill>
                <a:latin typeface="Times New Roman"/>
                <a:cs typeface="Times New Roman"/>
              </a:rPr>
              <a:t>ОБРАЗОВАТЕЛЬНЫХ</a:t>
            </a:r>
            <a:r>
              <a:rPr sz="2800" b="1" spc="300" dirty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003399"/>
                </a:solidFill>
                <a:latin typeface="Times New Roman"/>
                <a:cs typeface="Times New Roman"/>
              </a:rPr>
              <a:t>ТЕХНОЛОГИЙ</a:t>
            </a:r>
            <a:endParaRPr sz="2800" dirty="0">
              <a:solidFill>
                <a:srgbClr val="003399"/>
              </a:solidFill>
              <a:latin typeface="Times New Roman"/>
              <a:cs typeface="Times New Roman"/>
            </a:endParaRPr>
          </a:p>
        </p:txBody>
      </p:sp>
      <p:sp>
        <p:nvSpPr>
          <p:cNvPr id="10" name="object 13"/>
          <p:cNvSpPr txBox="1"/>
          <p:nvPr/>
        </p:nvSpPr>
        <p:spPr>
          <a:xfrm>
            <a:off x="561702" y="2420525"/>
            <a:ext cx="11139968" cy="3647793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354965" marR="5080" indent="-342900" algn="just">
              <a:lnSpc>
                <a:spcPct val="80000"/>
              </a:lnSpc>
              <a:spcBef>
                <a:spcPts val="625"/>
              </a:spcBef>
              <a:buClr>
                <a:srgbClr val="009900"/>
              </a:buClr>
              <a:buSzPct val="68181"/>
              <a:buFont typeface="Wingdings" panose="05000000000000000000" pitchFamily="2" charset="2"/>
              <a:buChar char="v"/>
              <a:tabLst>
                <a:tab pos="287020" algn="l"/>
              </a:tabLst>
            </a:pPr>
            <a:r>
              <a:rPr sz="24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в образовательном процессе </a:t>
            </a:r>
            <a:r>
              <a:rPr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 </a:t>
            </a:r>
            <a:r>
              <a:rPr sz="24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дистанционного образования Moodle. </a:t>
            </a:r>
            <a:r>
              <a:rPr sz="2400" spc="-1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  <a:r>
              <a:rPr sz="24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курсов по  </a:t>
            </a:r>
            <a:r>
              <a:rPr sz="2400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преподаваемым</a:t>
            </a:r>
            <a:r>
              <a:rPr sz="2400" spc="1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дисциплинам:</a:t>
            </a:r>
            <a:endParaRPr sz="24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725" marR="5080" lvl="1" indent="-342900" algn="just">
              <a:lnSpc>
                <a:spcPct val="80000"/>
              </a:lnSpc>
              <a:spcBef>
                <a:spcPts val="470"/>
              </a:spcBef>
              <a:buClr>
                <a:srgbClr val="009900"/>
              </a:buClr>
              <a:buSzPct val="78947"/>
              <a:buFont typeface="Arial" panose="020B0604020202020204" pitchFamily="34" charset="0"/>
              <a:buChar char="•"/>
              <a:tabLst>
                <a:tab pos="665480" algn="l"/>
              </a:tabLst>
            </a:pPr>
            <a:r>
              <a:rPr sz="2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МДК</a:t>
            </a:r>
            <a:r>
              <a:rPr lang="ru-RU" sz="2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</a:t>
            </a:r>
            <a:r>
              <a:rPr lang="ru-RU" sz="2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2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sz="2400" spc="-2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</a:t>
            </a:r>
            <a:r>
              <a:rPr sz="24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монтажа и </a:t>
            </a:r>
            <a:r>
              <a:rPr sz="24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обслуживания</a:t>
            </a:r>
            <a:r>
              <a:rPr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оборудования транспортных </a:t>
            </a:r>
            <a:r>
              <a:rPr sz="2400" spc="-5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сетей</a:t>
            </a:r>
            <a:r>
              <a:rPr lang="ru-RU" sz="24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сетей доступа</a:t>
            </a:r>
            <a:r>
              <a:rPr sz="24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725" marR="5080" lvl="1" indent="-342900" algn="just">
              <a:lnSpc>
                <a:spcPct val="80000"/>
              </a:lnSpc>
              <a:spcBef>
                <a:spcPts val="470"/>
              </a:spcBef>
              <a:buClr>
                <a:srgbClr val="009900"/>
              </a:buClr>
              <a:buSzPct val="78947"/>
              <a:buFont typeface="Arial" panose="020B0604020202020204" pitchFamily="34" charset="0"/>
              <a:buChar char="•"/>
              <a:tabLst>
                <a:tab pos="665480" algn="l"/>
              </a:tabLst>
            </a:pPr>
            <a:r>
              <a:rPr sz="24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МДК </a:t>
            </a:r>
            <a:r>
              <a:rPr sz="24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03.03. </a:t>
            </a:r>
            <a:r>
              <a:rPr sz="2400" spc="-2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</a:t>
            </a:r>
            <a:r>
              <a:rPr sz="24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монтажа и </a:t>
            </a:r>
            <a:r>
              <a:rPr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обслуживания </a:t>
            </a:r>
            <a:r>
              <a:rPr sz="24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многоканальных  телекоммуникационных систем и направляющих </a:t>
            </a:r>
            <a:r>
              <a:rPr sz="2400" spc="-5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</a:t>
            </a:r>
            <a:r>
              <a:rPr sz="24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400" spc="-5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электросвязи</a:t>
            </a:r>
            <a:r>
              <a:rPr sz="24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725" marR="5080" lvl="1" indent="-342900" algn="just">
              <a:lnSpc>
                <a:spcPct val="80000"/>
              </a:lnSpc>
              <a:spcBef>
                <a:spcPts val="470"/>
              </a:spcBef>
              <a:buClr>
                <a:srgbClr val="009900"/>
              </a:buClr>
              <a:buSzPct val="78947"/>
              <a:buFont typeface="Arial" panose="020B0604020202020204" pitchFamily="34" charset="0"/>
              <a:buChar char="•"/>
              <a:tabLst>
                <a:tab pos="665480" algn="l"/>
              </a:tabLst>
            </a:pPr>
            <a:r>
              <a:rPr sz="24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МДК 0</a:t>
            </a:r>
            <a:r>
              <a:rPr lang="ru-RU" sz="24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sz="24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.01</a:t>
            </a:r>
            <a:r>
              <a:rPr sz="2400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spc="-1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монтажа радиоэлектронной аппаратуры, аппаратуры связи</a:t>
            </a:r>
            <a:r>
              <a:rPr sz="2400" spc="-1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блоков, узлов импульсной и вычислительной техники</a:t>
            </a:r>
            <a:r>
              <a:rPr sz="24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725" marR="5080" lvl="1" indent="-342900" algn="just">
              <a:lnSpc>
                <a:spcPct val="80000"/>
              </a:lnSpc>
              <a:spcBef>
                <a:spcPts val="470"/>
              </a:spcBef>
              <a:buClr>
                <a:srgbClr val="009900"/>
              </a:buClr>
              <a:buSzPct val="78947"/>
              <a:buFont typeface="Arial" panose="020B0604020202020204" pitchFamily="34" charset="0"/>
              <a:buChar char="•"/>
              <a:tabLst>
                <a:tab pos="665480" algn="l"/>
              </a:tabLst>
            </a:pPr>
            <a:r>
              <a:rPr lang="ru-RU" sz="24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ОП15 «Импульсная техника»</a:t>
            </a:r>
            <a:r>
              <a:rPr sz="24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725" marR="5080" lvl="1" indent="-342900" algn="just">
              <a:lnSpc>
                <a:spcPct val="80000"/>
              </a:lnSpc>
              <a:spcBef>
                <a:spcPts val="470"/>
              </a:spcBef>
              <a:buClr>
                <a:srgbClr val="009900"/>
              </a:buClr>
              <a:buSzPct val="78947"/>
              <a:buFont typeface="Arial" panose="020B0604020202020204" pitchFamily="34" charset="0"/>
              <a:buChar char="•"/>
              <a:tabLst>
                <a:tab pos="665480" algn="l"/>
              </a:tabLst>
            </a:pPr>
            <a:r>
              <a:rPr lang="ru-RU" sz="24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ОП14 Сети и системы мобильной связи и абонентское оборудование</a:t>
            </a:r>
            <a:r>
              <a:rPr sz="24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4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7825" lvl="1">
              <a:lnSpc>
                <a:spcPct val="100000"/>
              </a:lnSpc>
              <a:buClr>
                <a:srgbClr val="0E6EC5"/>
              </a:buClr>
              <a:buSzPct val="78947"/>
              <a:tabLst>
                <a:tab pos="664845" algn="l"/>
                <a:tab pos="665480" algn="l"/>
              </a:tabLst>
            </a:pPr>
            <a:endParaRPr sz="1900" dirty="0">
              <a:solidFill>
                <a:srgbClr val="003399"/>
              </a:solidFill>
              <a:latin typeface="Cambria"/>
              <a:cs typeface="Cambri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199" y="1215344"/>
            <a:ext cx="11028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Электронное портфолио в социальной сети работников образования </a:t>
            </a:r>
            <a:r>
              <a:rPr lang="en-US"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sz="2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nsportal.ru/vahrusheva-yuliya-petrovna</a:t>
            </a:r>
            <a:r>
              <a:rPr lang="ru-RU" sz="2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82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1164771" y="2263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6760">
              <a:lnSpc>
                <a:spcPct val="100000"/>
              </a:lnSpc>
              <a:spcBef>
                <a:spcPts val="390"/>
              </a:spcBef>
            </a:pPr>
            <a:r>
              <a:rPr lang="ru-RU" sz="3200" b="1" spc="-90" dirty="0" smtClean="0">
                <a:solidFill>
                  <a:srgbClr val="003399"/>
                </a:solidFill>
                <a:latin typeface="Times New Roman"/>
                <a:cs typeface="Times New Roman"/>
              </a:rPr>
              <a:t>САЙТ – ПОРТФОЛИО ПРЕПОДАВАТЕЛЯ</a:t>
            </a:r>
            <a:r>
              <a:rPr lang="ru-RU" sz="1600" dirty="0" smtClean="0">
                <a:solidFill>
                  <a:srgbClr val="003399"/>
                </a:solidFill>
                <a:latin typeface="Times New Roman"/>
                <a:cs typeface="Times New Roman"/>
              </a:rPr>
              <a:t/>
            </a:r>
            <a:br>
              <a:rPr lang="ru-RU" sz="1600" dirty="0" smtClean="0">
                <a:solidFill>
                  <a:srgbClr val="003399"/>
                </a:solidFill>
                <a:latin typeface="Times New Roman"/>
                <a:cs typeface="Times New Roman"/>
              </a:rPr>
            </a:br>
            <a:endParaRPr lang="ru-RU" sz="1600" dirty="0">
              <a:solidFill>
                <a:srgbClr val="003399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" t="5703" r="6521" b="5609"/>
          <a:stretch/>
        </p:blipFill>
        <p:spPr bwMode="auto">
          <a:xfrm>
            <a:off x="972764" y="975495"/>
            <a:ext cx="9841010" cy="58825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1662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12"/>
          <a:stretch/>
        </p:blipFill>
        <p:spPr bwMode="auto">
          <a:xfrm>
            <a:off x="130630" y="678248"/>
            <a:ext cx="6718852" cy="4397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10021" y="678248"/>
            <a:ext cx="4903305" cy="3350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98977" y="3155651"/>
            <a:ext cx="5402956" cy="3583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object 8"/>
          <p:cNvSpPr txBox="1"/>
          <p:nvPr/>
        </p:nvSpPr>
        <p:spPr>
          <a:xfrm>
            <a:off x="130630" y="234537"/>
            <a:ext cx="1178269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800" b="1" spc="-15" dirty="0" smtClean="0">
                <a:solidFill>
                  <a:srgbClr val="003399"/>
                </a:solidFill>
                <a:latin typeface="Times New Roman"/>
                <a:cs typeface="Times New Roman"/>
              </a:rPr>
              <a:t>ДИСТАНЦИОННЫЕ ОБРАЗОВАТЕЛЬНЫЕ КУРСЫ – </a:t>
            </a:r>
            <a:r>
              <a:rPr lang="en-US" sz="2800" b="1" spc="-15" dirty="0" smtClean="0">
                <a:solidFill>
                  <a:srgbClr val="003399"/>
                </a:solidFill>
                <a:latin typeface="Times New Roman"/>
                <a:cs typeface="Times New Roman"/>
              </a:rPr>
              <a:t>www.do.yakse.ru</a:t>
            </a:r>
            <a:endParaRPr sz="2800" dirty="0">
              <a:solidFill>
                <a:srgbClr val="003399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010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341811" y="2214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6760" algn="ctr">
              <a:lnSpc>
                <a:spcPct val="100000"/>
              </a:lnSpc>
              <a:spcBef>
                <a:spcPts val="390"/>
              </a:spcBef>
            </a:pPr>
            <a:r>
              <a:rPr lang="ru-RU" sz="2400" b="1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</a:t>
            </a:r>
            <a:r>
              <a:rPr lang="ru-RU" sz="2400" b="1" spc="-4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r>
              <a:rPr lang="ru-RU" sz="2400" b="1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b="1" spc="-2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ПРОГРАММНО-МЕТОДИЧЕСКОМУ  </a:t>
            </a:r>
            <a:r>
              <a:rPr lang="ru-RU" sz="2400" b="1" spc="-1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СОПРОВОЖДЕНИЮ </a:t>
            </a:r>
            <a:r>
              <a:rPr lang="ru-RU" sz="2400" b="1" spc="-4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</a:t>
            </a:r>
            <a:r>
              <a:rPr lang="ru-RU" sz="2400" b="1" spc="-7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-2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</a:t>
            </a:r>
            <a: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0242" y="1367822"/>
            <a:ext cx="11467011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lang="ru-RU" b="1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b="1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разработке </a:t>
            </a:r>
            <a:r>
              <a:rPr lang="ru-RU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</a:t>
            </a:r>
            <a:r>
              <a:rPr lang="ru-RU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требованиями</a:t>
            </a:r>
            <a:r>
              <a:rPr lang="ru-RU" b="1" spc="6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1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ФГОС:</a:t>
            </a:r>
            <a:endParaRPr lang="ru-RU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ru-RU" i="1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</a:t>
            </a:r>
            <a:r>
              <a:rPr lang="ru-RU" i="1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программы, фонды оценочных средств, методические указания к самостоятельной работе студента, по следующим </a:t>
            </a:r>
            <a:r>
              <a:rPr lang="ru-RU" i="1" spc="-8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 </a:t>
            </a:r>
            <a:r>
              <a:rPr lang="ru-RU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i="1" spc="10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ПМ:</a:t>
            </a:r>
            <a:endParaRPr lang="ru-RU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7815" indent="-28575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SzPct val="69444"/>
              <a:buFont typeface="Wingdings" panose="05000000000000000000" pitchFamily="2" charset="2"/>
              <a:buChar char="v"/>
              <a:tabLst>
                <a:tab pos="287020" algn="l"/>
                <a:tab pos="287655" algn="l"/>
              </a:tabLst>
            </a:pPr>
            <a:r>
              <a:rPr lang="ru-RU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Сети</a:t>
            </a:r>
            <a:r>
              <a:rPr lang="ru-RU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системы мобильной связи и абонентское оборудование;</a:t>
            </a:r>
            <a:endParaRPr lang="ru-RU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7815" indent="-28575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SzPct val="69444"/>
              <a:buFont typeface="Wingdings" panose="05000000000000000000" pitchFamily="2" charset="2"/>
              <a:buChar char="v"/>
              <a:tabLst>
                <a:tab pos="287020" algn="l"/>
                <a:tab pos="287655" algn="l"/>
              </a:tabLst>
            </a:pPr>
            <a:r>
              <a:rPr lang="ru-RU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Импульсная техника</a:t>
            </a:r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7815" indent="-28575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SzPct val="69444"/>
              <a:buFont typeface="Wingdings" panose="05000000000000000000" pitchFamily="2" charset="2"/>
              <a:buChar char="v"/>
              <a:tabLst>
                <a:tab pos="287020" algn="l"/>
                <a:tab pos="287655" algn="l"/>
              </a:tabLst>
            </a:pPr>
            <a:r>
              <a:rPr lang="ru-RU" spc="-2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ПМ.01.Техническая </a:t>
            </a:r>
            <a:r>
              <a:rPr lang="ru-RU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эксплуатация </a:t>
            </a:r>
            <a:r>
              <a:rPr lang="ru-RU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информационно-коммуникационных  </a:t>
            </a:r>
            <a:r>
              <a:rPr lang="ru-RU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сетей</a:t>
            </a:r>
            <a:r>
              <a:rPr lang="ru-RU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связи:</a:t>
            </a:r>
            <a:endParaRPr lang="ru-RU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7815" indent="-28575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SzPct val="69444"/>
              <a:buFont typeface="Wingdings" panose="05000000000000000000" pitchFamily="2" charset="2"/>
              <a:buChar char="v"/>
              <a:tabLst>
                <a:tab pos="287020" algn="l"/>
                <a:tab pos="287655" algn="l"/>
              </a:tabLst>
            </a:pPr>
            <a:r>
              <a:rPr lang="ru-RU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МДК </a:t>
            </a:r>
            <a:r>
              <a:rPr lang="ru-RU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 </a:t>
            </a:r>
            <a:r>
              <a:rPr lang="ru-RU" spc="-2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</a:t>
            </a:r>
            <a:r>
              <a:rPr lang="ru-RU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монтажа и </a:t>
            </a:r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обслуживания оборудования транспортных сетей и сетей доступа.</a:t>
            </a:r>
            <a:endParaRPr lang="ru-RU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7815" indent="-28575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SzPct val="69444"/>
              <a:buFont typeface="Wingdings" panose="05000000000000000000" pitchFamily="2" charset="2"/>
              <a:buChar char="v"/>
              <a:tabLst>
                <a:tab pos="287020" algn="l"/>
                <a:tab pos="287655" algn="l"/>
              </a:tabLst>
            </a:pPr>
            <a:r>
              <a:rPr lang="ru-RU" spc="-2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ПМ.03.Техническая </a:t>
            </a:r>
            <a:r>
              <a:rPr lang="ru-RU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эксплуатация </a:t>
            </a:r>
            <a:r>
              <a:rPr lang="ru-RU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телекоммуникационных</a:t>
            </a:r>
            <a:r>
              <a:rPr lang="ru-RU" spc="7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систем:</a:t>
            </a:r>
            <a:endParaRPr lang="ru-RU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7815" indent="-28575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SzPct val="69444"/>
              <a:buFont typeface="Wingdings" panose="05000000000000000000" pitchFamily="2" charset="2"/>
              <a:buChar char="v"/>
              <a:tabLst>
                <a:tab pos="287020" algn="l"/>
                <a:tab pos="287655" algn="l"/>
              </a:tabLst>
            </a:pPr>
            <a:r>
              <a:rPr lang="ru-RU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МДК </a:t>
            </a:r>
            <a:r>
              <a:rPr lang="ru-RU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03.03. </a:t>
            </a:r>
            <a:r>
              <a:rPr lang="ru-RU" spc="-2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</a:t>
            </a:r>
            <a:r>
              <a:rPr lang="ru-RU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монтажа и обслуживания</a:t>
            </a:r>
            <a:r>
              <a:rPr lang="ru-RU" spc="4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многоканальных телекоммуникационных </a:t>
            </a:r>
            <a:r>
              <a:rPr lang="ru-RU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 </a:t>
            </a:r>
            <a:r>
              <a:rPr lang="ru-RU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направляющих систем</a:t>
            </a:r>
            <a:r>
              <a:rPr lang="ru-RU" spc="12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электросвязи.</a:t>
            </a:r>
            <a:endParaRPr lang="ru-RU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7815" indent="-28575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SzPct val="69444"/>
              <a:buFont typeface="Wingdings" panose="05000000000000000000" pitchFamily="2" charset="2"/>
              <a:buChar char="v"/>
              <a:tabLst>
                <a:tab pos="287020" algn="l"/>
                <a:tab pos="287655" algn="l"/>
              </a:tabLst>
            </a:pPr>
            <a:r>
              <a:rPr lang="ru-RU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ПМ.04.Выполнение </a:t>
            </a:r>
            <a:r>
              <a:rPr lang="ru-RU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 </a:t>
            </a:r>
            <a:r>
              <a:rPr lang="ru-RU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 </a:t>
            </a:r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16841 Монтажник радиоэлектронной аппаратуры и приборов. </a:t>
            </a:r>
            <a:endParaRPr lang="ru-RU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7815" indent="-28575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SzPct val="69444"/>
              <a:buFont typeface="Wingdings" panose="05000000000000000000" pitchFamily="2" charset="2"/>
              <a:buChar char="v"/>
              <a:tabLst>
                <a:tab pos="287020" algn="l"/>
                <a:tab pos="287655" algn="l"/>
              </a:tabLst>
            </a:pPr>
            <a:r>
              <a:rPr lang="ru-RU" spc="-1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МДК.04.01. Технология монтажа радиоэлектронной аппаратуры,  аппаратуры проводной связи, блоков, узлов импульсной и вычислительной техники.</a:t>
            </a:r>
          </a:p>
          <a:p>
            <a:pPr marL="297815" indent="-28575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SzPct val="69444"/>
              <a:buFont typeface="Wingdings" panose="05000000000000000000" pitchFamily="2" charset="2"/>
              <a:buChar char="v"/>
              <a:tabLst>
                <a:tab pos="287020" algn="l"/>
                <a:tab pos="287655" algn="l"/>
              </a:tabLst>
            </a:pPr>
            <a:r>
              <a:rPr lang="ru-RU" spc="-1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МДК.01.03. Технология монтажа и обслуживания сетей доступа.</a:t>
            </a:r>
          </a:p>
          <a:p>
            <a:pPr marL="297815" indent="-28575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SzPct val="69444"/>
              <a:buFont typeface="Wingdings" panose="05000000000000000000" pitchFamily="2" charset="2"/>
              <a:buChar char="v"/>
              <a:tabLst>
                <a:tab pos="287020" algn="l"/>
                <a:tab pos="287655" algn="l"/>
              </a:tabLst>
            </a:pPr>
            <a:r>
              <a:rPr lang="ru-RU" spc="-1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МДК 03.02 Технология монтажа и обслуживания цифровых и волоконно-оптических систем передачи.</a:t>
            </a:r>
            <a:endParaRPr lang="ru-RU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77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121025" y="0"/>
            <a:ext cx="119275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6760" algn="ctr">
              <a:lnSpc>
                <a:spcPct val="100000"/>
              </a:lnSpc>
              <a:spcBef>
                <a:spcPts val="390"/>
              </a:spcBef>
            </a:pPr>
            <a:r>
              <a:rPr lang="ru-RU" sz="2400" b="1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</a:t>
            </a:r>
            <a:r>
              <a:rPr lang="ru-RU" sz="2400" b="1" spc="-4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r>
              <a:rPr lang="ru-RU" sz="2400" b="1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b="1" spc="-2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ПРОГРАММНО-МЕТОДИЧЕСКОМУ  </a:t>
            </a:r>
            <a:r>
              <a:rPr lang="ru-RU" sz="2400" b="1" spc="-1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СОПРОВОЖДЕНИЮ </a:t>
            </a:r>
            <a:r>
              <a:rPr lang="ru-RU" sz="2400" b="1" spc="-4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</a:t>
            </a:r>
            <a:r>
              <a:rPr lang="ru-RU" sz="2400" b="1" spc="-7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-2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</a:t>
            </a:r>
            <a: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3"/>
          <p:cNvSpPr txBox="1"/>
          <p:nvPr/>
        </p:nvSpPr>
        <p:spPr>
          <a:xfrm>
            <a:off x="121025" y="951712"/>
            <a:ext cx="11927540" cy="5816977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/>
            <a:r>
              <a:rPr sz="1500" b="1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1500" b="1" i="1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чебно-методический комплекс </a:t>
            </a:r>
            <a:r>
              <a:rPr sz="15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Фонды </a:t>
            </a:r>
            <a:r>
              <a:rPr sz="1500" b="1" i="1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оценочных средств по</a:t>
            </a:r>
            <a:r>
              <a:rPr sz="1500" b="1" i="1" spc="-7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дисциплинам:</a:t>
            </a:r>
            <a:endParaRPr sz="15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indent="-285750">
              <a:buClr>
                <a:srgbClr val="002060"/>
              </a:buClr>
              <a:buSzPct val="67857"/>
              <a:buFont typeface="Wingdings" panose="05000000000000000000" pitchFamily="2" charset="2"/>
              <a:buChar char="v"/>
              <a:tabLst>
                <a:tab pos="286385" algn="l"/>
                <a:tab pos="287020" algn="l"/>
              </a:tabLst>
            </a:pPr>
            <a:r>
              <a:rPr lang="ru-RU" sz="15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Импульсная техника</a:t>
            </a:r>
            <a:r>
              <a:rPr sz="15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5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indent="-285750">
              <a:buClr>
                <a:srgbClr val="002060"/>
              </a:buClr>
              <a:buSzPct val="67857"/>
              <a:buFont typeface="Wingdings" panose="05000000000000000000" pitchFamily="2" charset="2"/>
              <a:buChar char="v"/>
              <a:tabLst>
                <a:tab pos="286385" algn="l"/>
                <a:tab pos="287020" algn="l"/>
              </a:tabLst>
            </a:pPr>
            <a:r>
              <a:rPr lang="ru-RU" sz="15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Сети и системы мобильной связи и абонентское оборудование</a:t>
            </a:r>
            <a:r>
              <a:rPr sz="15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5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indent="-285750">
              <a:buClr>
                <a:srgbClr val="002060"/>
              </a:buClr>
              <a:buSzPct val="67857"/>
              <a:buFont typeface="Wingdings" panose="05000000000000000000" pitchFamily="2" charset="2"/>
              <a:buChar char="v"/>
              <a:tabLst>
                <a:tab pos="286385" algn="l"/>
                <a:tab pos="287020" algn="l"/>
              </a:tabLst>
            </a:pPr>
            <a:r>
              <a:rPr sz="15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МДК 01.0</a:t>
            </a:r>
            <a:r>
              <a:rPr lang="ru-RU" sz="15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15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sz="1500" spc="-1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</a:t>
            </a:r>
            <a:r>
              <a:rPr sz="15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монтажа и </a:t>
            </a:r>
            <a:r>
              <a:rPr sz="1500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обслуживания</a:t>
            </a:r>
            <a:r>
              <a:rPr lang="ru-RU" sz="15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оборудования транспортных сетей и сетей доступа</a:t>
            </a:r>
            <a:r>
              <a:rPr sz="15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5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indent="-285750">
              <a:buClr>
                <a:srgbClr val="002060"/>
              </a:buClr>
              <a:buSzPct val="67857"/>
              <a:buFont typeface="Wingdings" panose="05000000000000000000" pitchFamily="2" charset="2"/>
              <a:buChar char="v"/>
              <a:tabLst>
                <a:tab pos="286385" algn="l"/>
                <a:tab pos="287020" algn="l"/>
              </a:tabLst>
            </a:pPr>
            <a:r>
              <a:rPr lang="ru-RU" sz="15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МДК 02.03. Технология монтажа и обслуживания сетей доступа;</a:t>
            </a:r>
            <a:endParaRPr lang="ru-RU" sz="15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indent="-285750">
              <a:buClr>
                <a:srgbClr val="002060"/>
              </a:buClr>
              <a:buSzPct val="67857"/>
              <a:buFont typeface="Wingdings" panose="05000000000000000000" pitchFamily="2" charset="2"/>
              <a:buChar char="v"/>
              <a:tabLst>
                <a:tab pos="286385" algn="l"/>
                <a:tab pos="287020" algn="l"/>
              </a:tabLst>
            </a:pPr>
            <a:r>
              <a:rPr sz="15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МДК </a:t>
            </a:r>
            <a:r>
              <a:rPr sz="15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03.03. </a:t>
            </a:r>
            <a:r>
              <a:rPr sz="1500" spc="-1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</a:t>
            </a:r>
            <a:r>
              <a:rPr sz="15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монтажа и обслуживания </a:t>
            </a:r>
            <a:r>
              <a:rPr sz="15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многоканальных телекоммуникационных  </a:t>
            </a:r>
            <a:r>
              <a:rPr sz="15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 и направляющих </a:t>
            </a:r>
            <a:r>
              <a:rPr sz="15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</a:t>
            </a:r>
            <a:r>
              <a:rPr sz="1500" spc="-1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электросвязи</a:t>
            </a:r>
            <a:r>
              <a:rPr sz="15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5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indent="-285750">
              <a:buClr>
                <a:srgbClr val="002060"/>
              </a:buClr>
              <a:buSzPct val="67857"/>
              <a:buFont typeface="Wingdings" panose="05000000000000000000" pitchFamily="2" charset="2"/>
              <a:buChar char="v"/>
              <a:tabLst>
                <a:tab pos="286385" algn="l"/>
                <a:tab pos="287020" algn="l"/>
              </a:tabLst>
            </a:pPr>
            <a:r>
              <a:rPr lang="ru-RU" sz="15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МДК 01.02. Технология монтажа и обслуживания цифровых и волоконно-оптических систем-передачи;</a:t>
            </a:r>
            <a:endParaRPr lang="ru-RU" sz="15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indent="-285750">
              <a:buClr>
                <a:srgbClr val="002060"/>
              </a:buClr>
              <a:buSzPct val="67857"/>
              <a:buFont typeface="Wingdings" panose="05000000000000000000" pitchFamily="2" charset="2"/>
              <a:buChar char="v"/>
              <a:tabLst>
                <a:tab pos="286385" algn="l"/>
                <a:tab pos="287020" algn="l"/>
              </a:tabLst>
            </a:pPr>
            <a:r>
              <a:rPr sz="1500" spc="-1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МДК.0</a:t>
            </a:r>
            <a:r>
              <a:rPr lang="ru-RU" sz="1500" spc="-1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sz="1500" spc="-1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.01.</a:t>
            </a:r>
            <a:r>
              <a:rPr lang="ru-RU" sz="1500" spc="-1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Технология монтажа радиоэлектронной аппаратуры, аппаратуры проводной связи, блоков, узлов импульсной и вычислительной техники</a:t>
            </a:r>
            <a:r>
              <a:rPr lang="ru-RU" sz="15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5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/>
            <a:r>
              <a:rPr sz="15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sz="15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етодические </a:t>
            </a:r>
            <a:r>
              <a:rPr sz="1500" b="1" i="1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</a:t>
            </a:r>
            <a:r>
              <a:rPr sz="1500" b="1" i="1" spc="-7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b="1" i="1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по:</a:t>
            </a:r>
            <a:endParaRPr sz="15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indent="-285750">
              <a:buClr>
                <a:srgbClr val="002060"/>
              </a:buClr>
              <a:buSzPct val="67857"/>
              <a:buFont typeface="Wingdings" panose="05000000000000000000" pitchFamily="2" charset="2"/>
              <a:buChar char="v"/>
              <a:tabLst>
                <a:tab pos="286385" algn="l"/>
                <a:tab pos="287020" algn="l"/>
              </a:tabLst>
            </a:pPr>
            <a:r>
              <a:rPr sz="15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Оформлению </a:t>
            </a:r>
            <a:r>
              <a:rPr sz="15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выполнению </a:t>
            </a:r>
            <a:r>
              <a:rPr sz="15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курсовых </a:t>
            </a:r>
            <a:r>
              <a:rPr sz="1500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 </a:t>
            </a:r>
            <a:r>
              <a:rPr sz="15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sz="15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МДК.0</a:t>
            </a:r>
            <a:r>
              <a:rPr lang="ru-RU" sz="15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sz="15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sz="15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15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5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Технология монтажа и обслуживания цифровых и волоконно-оптических систем передачи;</a:t>
            </a:r>
            <a:endParaRPr lang="ru-RU" sz="15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indent="-285750">
              <a:buClr>
                <a:srgbClr val="002060"/>
              </a:buClr>
              <a:buSzPct val="67857"/>
              <a:buFont typeface="Wingdings" panose="05000000000000000000" pitchFamily="2" charset="2"/>
              <a:buChar char="v"/>
              <a:tabLst>
                <a:tab pos="286385" algn="l"/>
                <a:tab pos="287020" algn="l"/>
              </a:tabLst>
            </a:pPr>
            <a:r>
              <a:rPr sz="1500" spc="-5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Оформлению</a:t>
            </a:r>
            <a:r>
              <a:rPr sz="15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15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выполнению</a:t>
            </a:r>
            <a:r>
              <a:rPr sz="15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практических</a:t>
            </a:r>
            <a:r>
              <a:rPr lang="ru-RU" sz="15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лабораторных </a:t>
            </a:r>
            <a:r>
              <a:rPr sz="15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 </a:t>
            </a:r>
            <a:r>
              <a:rPr sz="15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sz="1500" spc="-8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 </a:t>
            </a:r>
            <a:r>
              <a:rPr sz="15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5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Импульсная техника</a:t>
            </a:r>
            <a:r>
              <a:rPr sz="15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sz="15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indent="-285750">
              <a:buClr>
                <a:srgbClr val="002060"/>
              </a:buClr>
              <a:buSzPct val="67857"/>
              <a:buFont typeface="Wingdings" panose="05000000000000000000" pitchFamily="2" charset="2"/>
              <a:buChar char="v"/>
              <a:tabLst>
                <a:tab pos="286385" algn="l"/>
                <a:tab pos="287020" algn="l"/>
              </a:tabLst>
            </a:pPr>
            <a:r>
              <a:rPr sz="1500" spc="-5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Оформлению</a:t>
            </a:r>
            <a:r>
              <a:rPr sz="15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выполнению </a:t>
            </a:r>
            <a:r>
              <a:rPr sz="1500" spc="-5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практических</a:t>
            </a:r>
            <a:r>
              <a:rPr sz="15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лабораторных </a:t>
            </a:r>
            <a:r>
              <a:rPr sz="1500" spc="-10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</a:t>
            </a:r>
            <a:r>
              <a:rPr sz="15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sz="1500" spc="-8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 </a:t>
            </a:r>
            <a:r>
              <a:rPr sz="15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5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Сети и системы мобильной связи и абонентское оборудование</a:t>
            </a:r>
            <a:r>
              <a:rPr sz="15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sz="15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indent="-285750">
              <a:buClr>
                <a:srgbClr val="002060"/>
              </a:buClr>
              <a:buSzPct val="67857"/>
              <a:buFont typeface="Wingdings" panose="05000000000000000000" pitchFamily="2" charset="2"/>
              <a:buChar char="v"/>
              <a:tabLst>
                <a:tab pos="286385" algn="l"/>
                <a:tab pos="287020" algn="l"/>
              </a:tabLst>
            </a:pPr>
            <a:r>
              <a:rPr sz="1500" spc="-5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Оформлению</a:t>
            </a:r>
            <a:r>
              <a:rPr sz="15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выполнению </a:t>
            </a:r>
            <a:r>
              <a:rPr sz="15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практических </a:t>
            </a:r>
            <a:r>
              <a:rPr sz="1500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 </a:t>
            </a:r>
            <a:r>
              <a:rPr sz="15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sz="15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МДК 01.02. </a:t>
            </a:r>
            <a:r>
              <a:rPr lang="ru-RU" sz="1500" spc="-1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</a:t>
            </a:r>
            <a:r>
              <a:rPr lang="ru-RU" sz="15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монтажа и обслуживания оборудования транспортных сетей и сетей </a:t>
            </a:r>
            <a:r>
              <a:rPr lang="ru-RU" sz="15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доступа;</a:t>
            </a:r>
            <a:endParaRPr lang="ru-RU" sz="15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indent="-285750">
              <a:buClr>
                <a:srgbClr val="002060"/>
              </a:buClr>
              <a:buSzPct val="67857"/>
              <a:buFont typeface="Wingdings" panose="05000000000000000000" pitchFamily="2" charset="2"/>
              <a:buChar char="v"/>
              <a:tabLst>
                <a:tab pos="286385" algn="l"/>
                <a:tab pos="287020" algn="l"/>
              </a:tabLst>
            </a:pPr>
            <a:r>
              <a:rPr sz="1500" spc="-5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Оформлению</a:t>
            </a:r>
            <a:r>
              <a:rPr sz="15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выполнению </a:t>
            </a:r>
            <a:r>
              <a:rPr sz="15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практических </a:t>
            </a:r>
            <a:r>
              <a:rPr sz="1500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 </a:t>
            </a:r>
            <a:r>
              <a:rPr sz="15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sz="15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МДК </a:t>
            </a:r>
            <a:r>
              <a:rPr sz="15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03.03. </a:t>
            </a:r>
            <a:r>
              <a:rPr sz="1500" spc="-1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</a:t>
            </a:r>
            <a:r>
              <a:rPr sz="15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монтажа</a:t>
            </a:r>
            <a:r>
              <a:rPr sz="1500" spc="-14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5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обслуживания</a:t>
            </a:r>
            <a:r>
              <a:rPr sz="15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многоканальных </a:t>
            </a:r>
            <a:r>
              <a:rPr sz="15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телекоммуникационных систем и направляющих</a:t>
            </a:r>
            <a:r>
              <a:rPr sz="1500" spc="-15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-5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</a:t>
            </a:r>
            <a:r>
              <a:rPr sz="15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500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электросвязи</a:t>
            </a:r>
            <a:r>
              <a:rPr sz="15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5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indent="-285750">
              <a:buClr>
                <a:srgbClr val="002060"/>
              </a:buClr>
              <a:buSzPct val="67857"/>
              <a:buFont typeface="Wingdings" panose="05000000000000000000" pitchFamily="2" charset="2"/>
              <a:buChar char="v"/>
              <a:tabLst>
                <a:tab pos="286385" algn="l"/>
                <a:tab pos="287020" algn="l"/>
              </a:tabLst>
            </a:pPr>
            <a:r>
              <a:rPr sz="1500" spc="-5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Оформлению</a:t>
            </a:r>
            <a:r>
              <a:rPr sz="15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выполнению </a:t>
            </a:r>
            <a:r>
              <a:rPr sz="15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практических </a:t>
            </a:r>
            <a:r>
              <a:rPr sz="1500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 </a:t>
            </a:r>
            <a:r>
              <a:rPr sz="15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sz="15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МДК 01.02. </a:t>
            </a:r>
            <a:r>
              <a:rPr lang="ru-RU" sz="1500" spc="-1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</a:t>
            </a:r>
            <a:r>
              <a:rPr lang="ru-RU" sz="15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монтажа и обслуживания оборудования транспортных сетей и сетей доступа</a:t>
            </a:r>
            <a:r>
              <a:rPr sz="15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5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indent="-285750">
              <a:buClr>
                <a:srgbClr val="002060"/>
              </a:buClr>
              <a:buSzPct val="67857"/>
              <a:buFont typeface="Wingdings" panose="05000000000000000000" pitchFamily="2" charset="2"/>
              <a:buChar char="v"/>
              <a:tabLst>
                <a:tab pos="286385" algn="l"/>
                <a:tab pos="287020" algn="l"/>
              </a:tabLst>
            </a:pPr>
            <a:r>
              <a:rPr sz="1500" spc="-5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Оформлению</a:t>
            </a:r>
            <a:r>
              <a:rPr sz="15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выполнению </a:t>
            </a:r>
            <a:r>
              <a:rPr sz="15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практических </a:t>
            </a:r>
            <a:r>
              <a:rPr sz="1500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 </a:t>
            </a:r>
            <a:r>
              <a:rPr sz="15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sz="15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МДК 01.02. Технология монтажа и обслуживания цифровых и волоконно-оптических систем-передачи</a:t>
            </a:r>
            <a:r>
              <a:rPr sz="15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spc="-5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indent="-285750">
              <a:buClr>
                <a:srgbClr val="002060"/>
              </a:buClr>
              <a:buSzPct val="67857"/>
              <a:buFont typeface="Wingdings" panose="05000000000000000000" pitchFamily="2" charset="2"/>
              <a:buChar char="v"/>
              <a:tabLst>
                <a:tab pos="286385" algn="l"/>
                <a:tab pos="287020" algn="l"/>
              </a:tabLst>
            </a:pPr>
            <a:r>
              <a:rPr lang="ru-RU" sz="15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Оформлению </a:t>
            </a:r>
            <a:r>
              <a:rPr lang="ru-RU" sz="15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выполнению </a:t>
            </a:r>
            <a:r>
              <a:rPr lang="ru-RU" sz="15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практических </a:t>
            </a:r>
            <a:r>
              <a:rPr lang="ru-RU" sz="1500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 </a:t>
            </a:r>
            <a:r>
              <a:rPr lang="ru-RU" sz="15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500" spc="-1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МДК.04.01. Технология монтажа радиоэлектронной аппаратуры, аппаратуры проводной связи, блоков, узлов импульсной и вычислительной техники</a:t>
            </a:r>
            <a:r>
              <a:rPr lang="ru-RU" sz="15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spc="-5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7020" indent="-274320">
              <a:lnSpc>
                <a:spcPts val="1515"/>
              </a:lnSpc>
              <a:spcBef>
                <a:spcPts val="280"/>
              </a:spcBef>
              <a:buClr>
                <a:srgbClr val="0E6EC5"/>
              </a:buClr>
              <a:buSzPct val="67857"/>
              <a:buFont typeface="Wingdings"/>
              <a:buChar char=""/>
              <a:tabLst>
                <a:tab pos="286385" algn="l"/>
                <a:tab pos="287020" algn="l"/>
              </a:tabLst>
            </a:pPr>
            <a:endParaRPr sz="1400" dirty="0">
              <a:solidFill>
                <a:srgbClr val="003399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3060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82812" y="247523"/>
            <a:ext cx="64263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ОБ ОБРАЗОВАНИИ</a:t>
            </a:r>
            <a:endParaRPr lang="ru-RU" sz="32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8"/>
          <a:stretch/>
        </p:blipFill>
        <p:spPr>
          <a:xfrm>
            <a:off x="340085" y="1606727"/>
            <a:ext cx="3590816" cy="24966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3"/>
          <a:stretch/>
        </p:blipFill>
        <p:spPr>
          <a:xfrm>
            <a:off x="4293174" y="1583134"/>
            <a:ext cx="3625682" cy="25347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167" y="1569981"/>
            <a:ext cx="3514335" cy="25333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2054" y="4511304"/>
            <a:ext cx="41433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 г – Байкальский Государственный Университет Экономики и Права, специальность «Экономика и управление на предприятиях связи», </a:t>
            </a:r>
          </a:p>
          <a:p>
            <a:pPr algn="ctr"/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– экономист/менеджер</a:t>
            </a:r>
            <a:endParaRPr lang="ru-RU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20647" y="4502592"/>
            <a:ext cx="41433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 г – Сибирский Государственный Университет Телекоммуникаций и Информатики, специальность «Многоканальные телекоммуникационные системы», </a:t>
            </a:r>
          </a:p>
          <a:p>
            <a:pPr algn="ctr"/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– инженер</a:t>
            </a:r>
            <a:endParaRPr lang="ru-RU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39240" y="4483872"/>
            <a:ext cx="4143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 г – ФГАОУ ВПО «»Северо-Восточный Федеральный </a:t>
            </a:r>
            <a:r>
              <a:rPr lang="ru-RU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ниверситет имени </a:t>
            </a:r>
            <a:r>
              <a:rPr lang="ru-RU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М.К.Аммосова</a:t>
            </a:r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 программе «Профессиональное обучение». </a:t>
            </a:r>
            <a:endParaRPr lang="ru-RU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96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2002" y="723331"/>
            <a:ext cx="7166694" cy="6134669"/>
          </a:xfrm>
        </p:spPr>
        <p:txBody>
          <a:bodyPr>
            <a:normAutofit fontScale="55000" lnSpcReduction="20000"/>
          </a:bodyPr>
          <a:lstStyle/>
          <a:p>
            <a:pPr marL="0" indent="542925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повышения качества обучения и формирования профессиональных, общих компетенций на занятиях технического профиля постоянно используются активные методы обучения, которые позволяют: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r>
              <a:rPr lang="ru-RU" sz="29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Ускорить процесс </a:t>
            </a:r>
            <a:r>
              <a:rPr lang="ru-RU" sz="29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понимания, усвоения и творческого применения знаний при решении практических </a:t>
            </a:r>
            <a:r>
              <a:rPr lang="ru-RU" sz="29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задач;</a:t>
            </a:r>
            <a:endParaRPr lang="ru-RU" sz="29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r>
              <a:rPr lang="ru-RU" sz="29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</a:t>
            </a:r>
            <a:r>
              <a:rPr lang="ru-RU" sz="29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мотивацию и вовлеченность </a:t>
            </a:r>
            <a:r>
              <a:rPr lang="ru-RU" sz="29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 </a:t>
            </a:r>
            <a:r>
              <a:rPr lang="ru-RU" sz="29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решение обсуждаемых </a:t>
            </a:r>
            <a:r>
              <a:rPr lang="ru-RU" sz="29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проблем, побудить </a:t>
            </a:r>
            <a:r>
              <a:rPr lang="ru-RU" sz="29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к конкретным действиям;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r>
              <a:rPr lang="ru-RU" sz="29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</a:t>
            </a:r>
            <a:r>
              <a:rPr lang="ru-RU" sz="29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только прирост знаний, умений, навыков, способов деятельности и коммуникации, но и </a:t>
            </a:r>
            <a:r>
              <a:rPr lang="ru-RU" sz="29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раскрыть новые возможности обучающихся.</a:t>
            </a:r>
            <a:endParaRPr lang="ru-RU" sz="29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542925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9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изучении технических </a:t>
            </a:r>
            <a:r>
              <a:rPr lang="ru-RU" sz="29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дисциплин наиболее подходящими активными методами </a:t>
            </a:r>
            <a:r>
              <a:rPr lang="ru-RU" sz="29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являются:  мозговой штурм;  кейс-метод; </a:t>
            </a:r>
            <a:r>
              <a:rPr lang="ru-RU" sz="29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презентации </a:t>
            </a:r>
            <a:r>
              <a:rPr lang="ru-RU" sz="29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 различных вспомогательных средств;  урок-игра</a:t>
            </a:r>
            <a:r>
              <a:rPr lang="ru-RU" sz="29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Веб-</a:t>
            </a:r>
            <a:r>
              <a:rPr lang="ru-RU" sz="2900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квесты</a:t>
            </a:r>
            <a:r>
              <a:rPr lang="ru-RU" sz="29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29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и обсуждение видеофильмов; лекция с заранее объявленными ошибками</a:t>
            </a:r>
            <a:r>
              <a:rPr lang="ru-RU" sz="29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  </a:t>
            </a:r>
            <a:r>
              <a:rPr lang="ru-RU" sz="2900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малых группах;  </a:t>
            </a:r>
            <a:r>
              <a:rPr lang="ru-RU" sz="29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«Моделирование производственных процессов и ситуаций</a:t>
            </a:r>
            <a:r>
              <a:rPr lang="ru-RU" sz="29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 </a:t>
            </a:r>
            <a:r>
              <a:rPr lang="ru-RU" sz="29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проектов</a:t>
            </a:r>
            <a:r>
              <a:rPr lang="ru-RU" sz="29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542925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разработки и статьи, посвящённые этим темам размещены на сайтах: </a:t>
            </a:r>
          </a:p>
          <a:p>
            <a:pPr indent="-165100" algn="just">
              <a:lnSpc>
                <a:spcPct val="120000"/>
              </a:lnSpc>
              <a:spcBef>
                <a:spcPts val="0"/>
              </a:spcBef>
              <a:buClr>
                <a:schemeClr val="accent4">
                  <a:lumMod val="10000"/>
                </a:schemeClr>
              </a:buClr>
            </a:pPr>
            <a:r>
              <a:rPr lang="ru-RU" sz="2500" u="sng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ru-RU" sz="25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</a:t>
            </a:r>
            <a:r>
              <a:rPr lang="ru-RU" sz="25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ru-RU" sz="25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inpo.s-vfu.ru/news/wp-content/uploads/sites/2/2019/01/Vahrusheva-YUliya-Petrovna.pdf</a:t>
            </a:r>
            <a:endParaRPr lang="ru-RU" sz="25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65100" algn="just">
              <a:lnSpc>
                <a:spcPct val="120000"/>
              </a:lnSpc>
              <a:spcBef>
                <a:spcPts val="0"/>
              </a:spcBef>
              <a:buClr>
                <a:schemeClr val="accent4">
                  <a:lumMod val="10000"/>
                </a:schemeClr>
              </a:buClr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fgosurok.ru/konferentsii-pedagogov/6-mezhdunarodnaya-nauchno-prakticheskaya-pedagogicheskaya-konferentsiya-primenenie-sovremennyh-obrazovatelnyh-tehnologii-v-uchebnom-protsesse/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65100" algn="just">
              <a:lnSpc>
                <a:spcPct val="120000"/>
              </a:lnSpc>
              <a:spcBef>
                <a:spcPts val="0"/>
              </a:spcBef>
              <a:buClr>
                <a:schemeClr val="accent4">
                  <a:lumMod val="10000"/>
                </a:schemeClr>
              </a:buClr>
            </a:pP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prosveshhenie.ru/obuchenie/konferencii/material?n=41429</a:t>
            </a:r>
            <a:endPara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253265" y="0"/>
            <a:ext cx="11090596" cy="8746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6760" algn="ctr">
              <a:lnSpc>
                <a:spcPct val="100000"/>
              </a:lnSpc>
              <a:spcBef>
                <a:spcPts val="390"/>
              </a:spcBef>
            </a:pPr>
            <a:r>
              <a:rPr lang="ru-RU" sz="2400" b="1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</a:t>
            </a:r>
            <a:r>
              <a:rPr lang="ru-RU" sz="2400" b="1" spc="-4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r>
              <a:rPr lang="ru-RU" sz="2400" b="1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b="1" spc="-2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ПРОГРАММНО-МЕТОДИЧЕСКОМУ  </a:t>
            </a:r>
            <a:r>
              <a:rPr lang="ru-RU" sz="2400" b="1" spc="-1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СОПРОВОЖДЕНИЮ </a:t>
            </a:r>
            <a:r>
              <a:rPr lang="ru-RU" sz="2400" b="1" spc="-4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</a:t>
            </a:r>
            <a:r>
              <a:rPr lang="ru-RU" sz="2400" b="1" spc="-7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-2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</a:t>
            </a:r>
            <a:endParaRPr lang="ru-RU" sz="24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5" cstate="print"/>
          <a:srcRect l="27579" t="18822" r="28968" b="4182"/>
          <a:stretch/>
        </p:blipFill>
        <p:spPr bwMode="auto">
          <a:xfrm>
            <a:off x="7288696" y="874643"/>
            <a:ext cx="4680226" cy="58309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25080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4" t="61293"/>
          <a:stretch/>
        </p:blipFill>
        <p:spPr>
          <a:xfrm>
            <a:off x="6579901" y="437321"/>
            <a:ext cx="5612099" cy="313839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3265" y="1055121"/>
            <a:ext cx="6338604" cy="2329524"/>
          </a:xfrm>
        </p:spPr>
        <p:txBody>
          <a:bodyPr>
            <a:normAutofit fontScale="85000" lnSpcReduction="10000"/>
          </a:bodyPr>
          <a:lstStyle/>
          <a:p>
            <a:pPr marL="0" indent="531813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В период </a:t>
            </a:r>
            <a:r>
              <a:rPr lang="ru-RU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2016-2019 </a:t>
            </a:r>
            <a:r>
              <a:rPr lang="ru-RU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учебного года занятия по </a:t>
            </a:r>
            <a:r>
              <a:rPr lang="ru-RU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междисциплинарным курсам специальностей 11.02.11 и 11.02.02.,  проводились с применением активных методов обучения. Такие методы были включены,  как </a:t>
            </a:r>
            <a:r>
              <a:rPr lang="ru-RU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в лекционный материал, так и в лабораторно-практическую часть. Таким образом, </a:t>
            </a:r>
            <a:r>
              <a:rPr lang="ru-RU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средняя качественная </a:t>
            </a:r>
            <a:r>
              <a:rPr lang="ru-RU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успеваемость </a:t>
            </a:r>
            <a:r>
              <a:rPr lang="ru-RU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по итогам окончания дисциплин увеличилось на 20%.</a:t>
            </a:r>
          </a:p>
          <a:p>
            <a:pPr marL="0" indent="531813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Так </a:t>
            </a:r>
            <a:r>
              <a:rPr lang="ru-RU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же было проведено анкетирование студентов, результаты которого, показали появление интереса к </a:t>
            </a:r>
            <a:r>
              <a:rPr lang="ru-RU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изучаемым междисциплинарным курсам </a:t>
            </a:r>
            <a:r>
              <a:rPr lang="ru-RU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и в целом </a:t>
            </a:r>
            <a:r>
              <a:rPr lang="ru-RU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своей специальности.</a:t>
            </a:r>
          </a:p>
          <a:p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3265" y="0"/>
            <a:ext cx="11090596" cy="8746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746760" algn="ctr">
              <a:lnSpc>
                <a:spcPct val="100000"/>
              </a:lnSpc>
              <a:spcBef>
                <a:spcPts val="390"/>
              </a:spcBef>
            </a:pPr>
            <a:r>
              <a:rPr lang="ru-RU" sz="2400" b="1" spc="-5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</a:t>
            </a:r>
            <a:r>
              <a:rPr lang="ru-RU" sz="2400" b="1" spc="-45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r>
              <a:rPr lang="ru-RU" sz="2400" b="1" spc="-1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b="1" spc="-2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ПРОГРАММНО-МЕТОДИЧЕСКОМУ  </a:t>
            </a:r>
            <a:r>
              <a:rPr lang="ru-RU" sz="2400" b="1" spc="-15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СОПРОВОЖДЕНИЮ </a:t>
            </a:r>
            <a:r>
              <a:rPr lang="ru-RU" sz="2400" b="1" spc="-4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</a:t>
            </a:r>
            <a:r>
              <a:rPr lang="ru-RU" sz="2400" b="1" spc="-7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-2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</a:t>
            </a:r>
            <a:endParaRPr lang="ru-RU" sz="24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351129992"/>
              </p:ext>
            </p:extLst>
          </p:nvPr>
        </p:nvGraphicFramePr>
        <p:xfrm>
          <a:off x="253265" y="3242530"/>
          <a:ext cx="5492466" cy="3552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075" y="3384645"/>
            <a:ext cx="4849504" cy="3431533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095692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-735793" y="1198180"/>
            <a:ext cx="3810297" cy="441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6760" algn="ctr">
              <a:lnSpc>
                <a:spcPct val="100000"/>
              </a:lnSpc>
              <a:spcBef>
                <a:spcPts val="390"/>
              </a:spcBef>
            </a:pPr>
            <a:r>
              <a:rPr lang="ru-RU" sz="3200" b="1" spc="-90" dirty="0" smtClean="0">
                <a:solidFill>
                  <a:srgbClr val="6600FF"/>
                </a:solidFill>
                <a:latin typeface="Times New Roman"/>
                <a:cs typeface="Times New Roman"/>
              </a:rPr>
              <a:t>ПУБЛИКАЦИИ</a:t>
            </a:r>
            <a:endParaRPr lang="ru-RU" sz="3200" dirty="0">
              <a:solidFill>
                <a:srgbClr val="003399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4952" y="1671145"/>
            <a:ext cx="11792607" cy="5614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lang="ru-RU" b="1" i="1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Международный:</a:t>
            </a:r>
            <a:endParaRPr lang="ru-RU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Свидетельство </a:t>
            </a:r>
            <a:r>
              <a:rPr lang="ru-RU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 </a:t>
            </a:r>
            <a:r>
              <a:rPr lang="ru-RU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Всероссийском научно-образовательном журнале «ФГОС-урок», </a:t>
            </a:r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</a:t>
            </a:r>
            <a:r>
              <a:rPr lang="ru-RU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научно-практическая педагогическая </a:t>
            </a:r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 «Применение </a:t>
            </a:r>
            <a:r>
              <a:rPr lang="ru-RU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современных образовательных технологий в учебном процессе</a:t>
            </a:r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методическая разработка на тему: «Применение </a:t>
            </a:r>
            <a:r>
              <a:rPr lang="ru-RU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активных методов обучения на дисциплинах технического профиля</a:t>
            </a:r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 2019</a:t>
            </a: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ru-RU" b="1" i="1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</a:t>
            </a:r>
            <a:r>
              <a:rPr lang="ru-RU" b="1" i="1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marR="5080" algn="just">
              <a:buClr>
                <a:srgbClr val="0E6EC5"/>
              </a:buClr>
              <a:buSzPct val="70000"/>
              <a:tabLst>
                <a:tab pos="287655" algn="l"/>
              </a:tabLst>
            </a:pPr>
            <a:r>
              <a:rPr lang="ru-RU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Сертификат участника</a:t>
            </a:r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Российской дистанционной научно-практической конференции</a:t>
            </a:r>
            <a:r>
              <a:rPr lang="ru-RU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«Интерактивные методы обучения как средство формирования  компетенций обучающихся», </a:t>
            </a:r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разработка на тему «</a:t>
            </a:r>
            <a:r>
              <a:rPr lang="ru-RU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по применению интерактивных приемов обучения  в учреждениях СПО технического профиля</a:t>
            </a:r>
            <a:r>
              <a:rPr lang="ru-RU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2019</a:t>
            </a:r>
          </a:p>
          <a:p>
            <a:pPr marL="12065" marR="5080" algn="just">
              <a:buClr>
                <a:srgbClr val="0E6EC5"/>
              </a:buClr>
              <a:buSzPct val="70000"/>
              <a:tabLst>
                <a:tab pos="287655" algn="l"/>
              </a:tabLst>
            </a:pPr>
            <a:r>
              <a:rPr lang="ru-RU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2.Свидетельство о публикации в электронном СМИ электронного пособия «Цифровые системы передачи» в социальной сети работников образования </a:t>
            </a:r>
            <a:r>
              <a:rPr lang="en-US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nsportal.ru</a:t>
            </a:r>
            <a:r>
              <a:rPr lang="ru-RU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2019</a:t>
            </a:r>
          </a:p>
          <a:p>
            <a:pPr marL="12065" marR="5080" algn="just">
              <a:buClr>
                <a:srgbClr val="0E6EC5"/>
              </a:buClr>
              <a:buSzPct val="70000"/>
              <a:tabLst>
                <a:tab pos="287655" algn="l"/>
              </a:tabLst>
            </a:pPr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</a:t>
            </a:r>
            <a:r>
              <a:rPr lang="ru-RU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публикации в электронном СМИ в социальной сети работников образования </a:t>
            </a:r>
            <a:r>
              <a:rPr lang="en-US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nsportal.ru</a:t>
            </a:r>
            <a:r>
              <a:rPr lang="ru-RU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методическую разработку на тему «Лабораторные работы по ПМ04 «Монтажник РЭА и приборов», 2019</a:t>
            </a:r>
            <a:endParaRPr lang="ru-RU" spc="-5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lang="ru-RU" b="1" i="1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</a:t>
            </a:r>
            <a:endParaRPr lang="ru-RU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marR="5080" algn="just">
              <a:buClr>
                <a:srgbClr val="0E6EC5"/>
              </a:buClr>
              <a:buSzPct val="70000"/>
              <a:tabLst>
                <a:tab pos="287655" algn="l"/>
              </a:tabLst>
            </a:pPr>
            <a:r>
              <a:rPr lang="ru-RU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о публикации статьи на сайте </a:t>
            </a:r>
            <a:r>
              <a:rPr lang="en-US" spc="-5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inpo.s-vfu</a:t>
            </a:r>
            <a:r>
              <a:rPr lang="ru-RU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pc="-5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тему: «Разработка Веб-</a:t>
            </a:r>
            <a:r>
              <a:rPr lang="ru-RU" spc="-5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квеста</a:t>
            </a:r>
            <a:r>
              <a:rPr lang="ru-RU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как элемента эффективного обучения», </a:t>
            </a:r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проведения Республиканского конкурса профессионального мастерства «Компетентный учитель-компетентный ученик»</a:t>
            </a:r>
            <a:r>
              <a:rPr lang="ru-RU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2018, </a:t>
            </a:r>
            <a:r>
              <a:rPr lang="ru-RU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http://inpo.s-vfu.ru/news/wp-content/uploads/sites/2/2019/01/Vahrusheva-YUliya-Petrovna.pdf</a:t>
            </a:r>
          </a:p>
          <a:p>
            <a:pPr marL="287020" marR="5080" indent="-274955" algn="just">
              <a:buClr>
                <a:srgbClr val="0E6EC5"/>
              </a:buClr>
              <a:buSzPct val="70000"/>
              <a:buFont typeface="Wingdings"/>
              <a:buChar char=""/>
              <a:tabLst>
                <a:tab pos="287655" algn="l"/>
              </a:tabLst>
            </a:pPr>
            <a:endParaRPr lang="ru-RU" sz="20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1351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ОБОБЩЕНИЕ И РАСПРОСТРАНЕНИЕ В ПЕДАГОГИЧЕСКИХ КОЛЛЕКТИВАХ ОПЫТА ПРАКТИЧЕСКИХ РЕЗУЛЬТАТОВ СВОЕЙ ПРОФЕССИОНАЛЬНОЙ ДЕЯТЕЛЬНОСТИ</a:t>
            </a:r>
            <a:endParaRPr lang="ru-RU" sz="2400" b="1" dirty="0">
              <a:solidFill>
                <a:srgbClr val="003399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69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-356053" y="-42658"/>
            <a:ext cx="119275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6760" algn="ctr">
              <a:lnSpc>
                <a:spcPct val="100000"/>
              </a:lnSpc>
              <a:spcBef>
                <a:spcPts val="390"/>
              </a:spcBef>
            </a:pPr>
            <a:r>
              <a:rPr lang="ru-RU" sz="3200" b="1" spc="-90" dirty="0" smtClean="0">
                <a:solidFill>
                  <a:srgbClr val="003399"/>
                </a:solidFill>
                <a:latin typeface="Times New Roman"/>
                <a:cs typeface="Times New Roman"/>
              </a:rPr>
              <a:t>СЕРТИФИКАТЫ О ПУБЛИКАЦИИ</a:t>
            </a:r>
            <a:r>
              <a:rPr lang="ru-RU" sz="3200" dirty="0" smtClean="0">
                <a:solidFill>
                  <a:srgbClr val="003399"/>
                </a:solidFill>
                <a:latin typeface="Times New Roman"/>
                <a:cs typeface="Times New Roman"/>
              </a:rPr>
              <a:t/>
            </a:r>
            <a:br>
              <a:rPr lang="ru-RU" sz="3200" dirty="0" smtClean="0">
                <a:solidFill>
                  <a:srgbClr val="003399"/>
                </a:solidFill>
                <a:latin typeface="Times New Roman"/>
                <a:cs typeface="Times New Roman"/>
              </a:rPr>
            </a:br>
            <a:endParaRPr lang="ru-RU" sz="3200" dirty="0">
              <a:solidFill>
                <a:srgbClr val="003399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49" y="574590"/>
            <a:ext cx="4409902" cy="6237876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04284" y="574590"/>
            <a:ext cx="4679333" cy="62511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2879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4" y="527155"/>
            <a:ext cx="4465983" cy="6312114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-356053" y="-42658"/>
            <a:ext cx="119275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6760" algn="ctr">
              <a:lnSpc>
                <a:spcPct val="100000"/>
              </a:lnSpc>
              <a:spcBef>
                <a:spcPts val="390"/>
              </a:spcBef>
            </a:pPr>
            <a:r>
              <a:rPr lang="ru-RU" sz="3200" b="1" spc="-90" dirty="0" smtClean="0">
                <a:solidFill>
                  <a:srgbClr val="003399"/>
                </a:solidFill>
                <a:latin typeface="Times New Roman"/>
                <a:cs typeface="Times New Roman"/>
              </a:rPr>
              <a:t>СЕРТИФИКАТЫ О ПУБЛИКАЦИИ</a:t>
            </a:r>
            <a:r>
              <a:rPr lang="ru-RU" sz="3200" dirty="0" smtClean="0">
                <a:solidFill>
                  <a:srgbClr val="003399"/>
                </a:solidFill>
                <a:latin typeface="Times New Roman"/>
                <a:cs typeface="Times New Roman"/>
              </a:rPr>
              <a:t/>
            </a:r>
            <a:br>
              <a:rPr lang="ru-RU" sz="3200" dirty="0" smtClean="0">
                <a:solidFill>
                  <a:srgbClr val="003399"/>
                </a:solidFill>
                <a:latin typeface="Times New Roman"/>
                <a:cs typeface="Times New Roman"/>
              </a:rPr>
            </a:br>
            <a:endParaRPr lang="ru-RU" sz="3200" dirty="0">
              <a:solidFill>
                <a:srgbClr val="003399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625" y="527155"/>
            <a:ext cx="4479235" cy="633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 noGrp="1"/>
          </p:cNvSpPr>
          <p:nvPr>
            <p:ph type="title"/>
          </p:nvPr>
        </p:nvSpPr>
        <p:spPr>
          <a:xfrm>
            <a:off x="-204372" y="39757"/>
            <a:ext cx="119275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6760" algn="ctr">
              <a:lnSpc>
                <a:spcPct val="100000"/>
              </a:lnSpc>
              <a:spcBef>
                <a:spcPts val="390"/>
              </a:spcBef>
            </a:pPr>
            <a:r>
              <a:rPr lang="ru-RU" sz="3200" b="1" spc="-90" dirty="0" smtClean="0">
                <a:solidFill>
                  <a:srgbClr val="003399"/>
                </a:solidFill>
                <a:latin typeface="Times New Roman"/>
                <a:cs typeface="Times New Roman"/>
              </a:rPr>
              <a:t>СЕРТИФИКАТЫ О ПУБЛИКАЦИИ</a:t>
            </a:r>
            <a:r>
              <a:rPr lang="ru-RU" sz="3200" dirty="0" smtClean="0">
                <a:solidFill>
                  <a:srgbClr val="003399"/>
                </a:solidFill>
                <a:latin typeface="Times New Roman"/>
                <a:cs typeface="Times New Roman"/>
              </a:rPr>
              <a:t/>
            </a:r>
            <a:br>
              <a:rPr lang="ru-RU" sz="3200" dirty="0" smtClean="0">
                <a:solidFill>
                  <a:srgbClr val="003399"/>
                </a:solidFill>
                <a:latin typeface="Times New Roman"/>
                <a:cs typeface="Times New Roman"/>
              </a:rPr>
            </a:br>
            <a:endParaRPr lang="ru-RU" sz="3200" dirty="0">
              <a:solidFill>
                <a:srgbClr val="003399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738" y="870742"/>
            <a:ext cx="7511321" cy="527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1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121025" y="0"/>
            <a:ext cx="119275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6760" algn="ctr">
              <a:lnSpc>
                <a:spcPct val="100000"/>
              </a:lnSpc>
              <a:spcBef>
                <a:spcPts val="390"/>
              </a:spcBef>
            </a:pPr>
            <a:r>
              <a:rPr lang="ru-RU" sz="2400" b="1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И ПРОДУКТИВНОСТЬ МЕТОДИЧЕСКОЙ ДЕЯТЕЛЬНОСТИ ПРЕПОДАВАТЕЛЯ</a:t>
            </a:r>
            <a: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0057" y="1044222"/>
            <a:ext cx="8255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экспертных комиссиях отборочных туров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WSR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8775" y="1480707"/>
            <a:ext cx="2752486" cy="4107066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976" y="2866516"/>
            <a:ext cx="4067196" cy="27301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869" y="1469171"/>
            <a:ext cx="2981358" cy="4130138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72976" y="5587773"/>
            <a:ext cx="4273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Компетенция «Информационные кабельные сети», 2016</a:t>
            </a:r>
            <a:endParaRPr lang="ru-RU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4934606" y="5587773"/>
            <a:ext cx="34211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Компетенция «Управление беспилотными летательными аппаратами», 2017</a:t>
            </a:r>
            <a:endParaRPr lang="ru-RU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74986" y="5587773"/>
            <a:ext cx="28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Компетенция «Электроника», 2018</a:t>
            </a:r>
            <a:endParaRPr lang="ru-RU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01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5090" y="1076175"/>
            <a:ext cx="7692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экспертных комиссиях регионального уровня</a:t>
            </a:r>
            <a:endParaRPr lang="ru-RU" sz="24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483" y="1720404"/>
            <a:ext cx="5471986" cy="3818553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20" y="1675808"/>
            <a:ext cx="5458515" cy="38156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79715" y="5613607"/>
            <a:ext cx="3788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Компетенция «Электроника», 2017</a:t>
            </a:r>
            <a:endParaRPr lang="ru-RU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7021" y="5521274"/>
            <a:ext cx="5770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2017, 2018 </a:t>
            </a:r>
            <a:r>
              <a:rPr lang="ru-RU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эксперт и организатор регионального этапа Всероссийской олимпиады профессионального мастерства обучающихся по  специальностям СПО</a:t>
            </a:r>
            <a:endParaRPr lang="ru-RU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>
            <a:spLocks noGrp="1"/>
          </p:cNvSpPr>
          <p:nvPr>
            <p:ph type="title"/>
          </p:nvPr>
        </p:nvSpPr>
        <p:spPr>
          <a:xfrm>
            <a:off x="629194" y="183142"/>
            <a:ext cx="10515600" cy="8634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6760" algn="ctr">
              <a:lnSpc>
                <a:spcPct val="100000"/>
              </a:lnSpc>
              <a:spcBef>
                <a:spcPts val="390"/>
              </a:spcBef>
            </a:pPr>
            <a:r>
              <a:rPr lang="ru-RU" sz="2400" b="1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И ПРОДУКТИВНОСТЬ МЕТОДИЧЕСКОЙ ДЕЯТЕЛЬНОСТИ ПРЕПОДАВАТЕЛЯ</a:t>
            </a:r>
            <a: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88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38200" y="-181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6760" algn="ctr">
              <a:lnSpc>
                <a:spcPct val="100000"/>
              </a:lnSpc>
              <a:spcBef>
                <a:spcPts val="390"/>
              </a:spcBef>
            </a:pPr>
            <a:r>
              <a:rPr lang="ru-RU" sz="2400" b="1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И ПРОДУКТИВНОСТЬ МЕТОДИЧЕСКОЙ ДЕЯТЕЛЬНОСТИ ПРЕПОДАВАТЕЛЯ</a:t>
            </a:r>
            <a: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69" y="871991"/>
            <a:ext cx="3604591" cy="2703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9360" y="871991"/>
            <a:ext cx="2965270" cy="2586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2278" y="1034184"/>
            <a:ext cx="3043646" cy="2899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4721" y="1065150"/>
            <a:ext cx="3618413" cy="2705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360" y="3880234"/>
            <a:ext cx="3854050" cy="2890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44" y="3887649"/>
            <a:ext cx="5056696" cy="2844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2153" y="4010934"/>
            <a:ext cx="3894413" cy="2788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8793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195606"/>
            <a:ext cx="119275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6760" algn="ctr">
              <a:lnSpc>
                <a:spcPct val="100000"/>
              </a:lnSpc>
              <a:spcBef>
                <a:spcPts val="390"/>
              </a:spcBef>
            </a:pPr>
            <a:r>
              <a:rPr lang="ru-RU" sz="2400" b="1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И ПРОДУКТИВНОСТЬ МЕТОДИЧЕСКОЙ ДЕЯТЕЛЬНОСТИ ПРЕПОДАВАТЕЛЯ</a:t>
            </a:r>
            <a: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2648" y="1238665"/>
            <a:ext cx="11134891" cy="489364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Tx/>
              <a:buAutoNum type="arabicPeriod"/>
            </a:pPr>
            <a:r>
              <a:rPr lang="ru-RU" sz="2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2017 году являлась </a:t>
            </a:r>
            <a:r>
              <a:rPr lang="ru-RU"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членом комиссии ГИА при защите ВКР групп по специальности </a:t>
            </a:r>
            <a:r>
              <a:rPr lang="ru-RU" sz="2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11.02.11 «Сети связи и системы коммутации»; 2018, 2019 - являлась </a:t>
            </a:r>
            <a:r>
              <a:rPr lang="ru-RU"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членом комиссии ГИА при защите ВКР групп по специальности </a:t>
            </a:r>
            <a:r>
              <a:rPr lang="ru-RU" sz="2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11.02.02 «Техническое обслуживание и ремонт радиоэлектронной техники»;  </a:t>
            </a:r>
          </a:p>
          <a:p>
            <a:pPr marL="342900" lvl="0" indent="-342900" algn="just">
              <a:buFontTx/>
              <a:buAutoNum type="arabicPeriod"/>
            </a:pPr>
            <a:r>
              <a:rPr lang="ru-RU" sz="2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Ответственная по специальности 11.02.11 «Сети связи и системы коммутации» по сбору документов для аккредитации,  2016-2017 уч. г. Результат: специальность аккредитована.</a:t>
            </a:r>
          </a:p>
          <a:p>
            <a:pPr marL="342900" indent="-342900" algn="just">
              <a:buAutoNum type="arabicPeriod"/>
            </a:pPr>
            <a:r>
              <a:rPr lang="ru-RU" sz="2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июне 2017 г., замещала должность председателя цикловой комиссии Связи (проведение совещаний, составление протоколов, составление готовых отчетов деятельности ПЦК за 2016-2017 </a:t>
            </a:r>
            <a:r>
              <a:rPr lang="ru-RU" sz="2400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уч.г</a:t>
            </a:r>
            <a:r>
              <a:rPr lang="ru-RU" sz="2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</a:p>
          <a:p>
            <a:pPr algn="just"/>
            <a:endParaRPr lang="ru-RU" sz="2400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P.S. </a:t>
            </a:r>
            <a:r>
              <a:rPr lang="ru-RU" sz="2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период работы административных взысканий и жалоб от участников образовательных отношений не имею</a:t>
            </a:r>
          </a:p>
        </p:txBody>
      </p:sp>
    </p:spTree>
    <p:extLst>
      <p:ext uri="{BB962C8B-B14F-4D97-AF65-F5344CB8AC3E}">
        <p14:creationId xmlns:p14="http://schemas.microsoft.com/office/powerpoint/2010/main" val="99292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58" r="4555" b="3810"/>
          <a:stretch/>
        </p:blipFill>
        <p:spPr>
          <a:xfrm>
            <a:off x="2462150" y="712151"/>
            <a:ext cx="6812480" cy="46945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7462" y="5406665"/>
            <a:ext cx="114893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just">
              <a:lnSpc>
                <a:spcPct val="90000"/>
              </a:lnSpc>
              <a:spcBef>
                <a:spcPts val="340"/>
              </a:spcBef>
              <a:tabLst>
                <a:tab pos="752475" algn="l"/>
                <a:tab pos="2013585" algn="l"/>
                <a:tab pos="2995295" algn="l"/>
                <a:tab pos="4263390" algn="l"/>
                <a:tab pos="5153660" algn="l"/>
              </a:tabLst>
            </a:pPr>
            <a:r>
              <a:rPr lang="ru-RU" sz="2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sz="2000" spc="-5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ГАУ </a:t>
            </a:r>
            <a:r>
              <a:rPr lang="ru-RU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ДПО РС(Я) «Институт </a:t>
            </a: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 профессионального образования» </a:t>
            </a:r>
            <a:r>
              <a:rPr lang="ru-RU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 программе </a:t>
            </a: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«Организационно-правовые  </a:t>
            </a:r>
            <a:r>
              <a:rPr lang="ru-RU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</a:t>
            </a:r>
            <a:r>
              <a:rPr lang="ru-RU" sz="2000" spc="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	по</a:t>
            </a:r>
            <a:r>
              <a:rPr lang="ru-RU" sz="20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</a:t>
            </a:r>
            <a:r>
              <a:rPr lang="ru-RU" sz="20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</a:t>
            </a:r>
            <a:r>
              <a:rPr lang="ru-RU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сре</a:t>
            </a:r>
            <a:r>
              <a:rPr lang="ru-RU" sz="2000" spc="-1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 пр</a:t>
            </a:r>
            <a:r>
              <a:rPr lang="ru-RU" sz="2000" spc="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000" spc="-1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spc="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spc="-1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000" spc="-1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ьн</a:t>
            </a:r>
            <a:r>
              <a:rPr lang="ru-RU" sz="2000" spc="-1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	обр</a:t>
            </a:r>
            <a:r>
              <a:rPr lang="ru-RU" sz="2000" spc="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</a:t>
            </a:r>
            <a:r>
              <a:rPr lang="ru-RU" sz="20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000" spc="-2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	и  </a:t>
            </a: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обучения </a:t>
            </a:r>
            <a:r>
              <a:rPr lang="ru-RU" sz="20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лицами </a:t>
            </a:r>
            <a:r>
              <a:rPr lang="ru-RU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 </a:t>
            </a: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ограниченными возможностями здоровья </a:t>
            </a:r>
            <a:r>
              <a:rPr lang="ru-RU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 </a:t>
            </a: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инвалидностью» </a:t>
            </a:r>
            <a:r>
              <a:rPr lang="ru-RU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объеме 32 </a:t>
            </a:r>
            <a:r>
              <a:rPr lang="ru-RU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часов с </a:t>
            </a: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ru-RU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мая  </a:t>
            </a:r>
            <a:r>
              <a:rPr lang="ru-RU" sz="20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ru-RU" sz="2000" spc="-7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ru-RU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мая </a:t>
            </a:r>
            <a:r>
              <a:rPr lang="ru-RU" sz="20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ru-RU" sz="2000" spc="9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-8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sz="20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ject 8"/>
          <p:cNvSpPr txBox="1">
            <a:spLocks noGrp="1"/>
          </p:cNvSpPr>
          <p:nvPr>
            <p:ph type="title"/>
          </p:nvPr>
        </p:nvSpPr>
        <p:spPr>
          <a:xfrm>
            <a:off x="689317" y="113939"/>
            <a:ext cx="10439400" cy="174855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3200" b="1" spc="-10" dirty="0">
                <a:solidFill>
                  <a:srgbClr val="003399"/>
                </a:solidFill>
                <a:latin typeface="Times New Roman"/>
                <a:cs typeface="Times New Roman"/>
              </a:rPr>
              <a:t>ПОВЫШЕНИЕ</a:t>
            </a:r>
            <a:r>
              <a:rPr sz="3200" b="1" spc="120" dirty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3200" b="1" spc="-20" dirty="0">
                <a:solidFill>
                  <a:srgbClr val="003399"/>
                </a:solidFill>
                <a:latin typeface="Times New Roman"/>
                <a:cs typeface="Times New Roman"/>
              </a:rPr>
              <a:t>КВАЛИФИКАЦИИ</a:t>
            </a:r>
            <a:endParaRPr sz="3200" dirty="0">
              <a:solidFill>
                <a:srgbClr val="003399"/>
              </a:solidFill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endParaRPr sz="4000" dirty="0">
              <a:solidFill>
                <a:srgbClr val="003399"/>
              </a:solidFill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endParaRPr sz="4000" dirty="0">
              <a:solidFill>
                <a:srgbClr val="003399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5278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195606"/>
            <a:ext cx="119275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6760" algn="ctr">
              <a:lnSpc>
                <a:spcPct val="100000"/>
              </a:lnSpc>
              <a:spcBef>
                <a:spcPts val="390"/>
              </a:spcBef>
            </a:pPr>
            <a:r>
              <a:rPr lang="ru-RU" sz="2400" b="1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И ПРОДУКТИВНОСТЬ МЕТОДИЧЕСКОЙ ДЕЯТЕЛЬНОСТИ ПРЕПОДАВАТЕЛЯ</a:t>
            </a:r>
            <a: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8301" y="1165770"/>
            <a:ext cx="1149646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сентября 2017 года являюсь председателем предметно-цикловой комиссии: Связи, электроники и энергетики. </a:t>
            </a:r>
            <a:r>
              <a:rPr lang="ru-RU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Ежемесячно </a:t>
            </a:r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проводиться </a:t>
            </a:r>
            <a:r>
              <a:rPr lang="ru-RU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заседания предметно-цикловой </a:t>
            </a:r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комиссии, на которых корректируется и утверждается вся учебная документация: рабочие программы, календарно-тематические планы, фонды оценочных средств, методические указания к самостоятельной работе студента, методические указания к курсовым проектам, экзаменационные вопросы и билеты, индивидуальные планы преподавателей, планы работы кабинета, утверждение тем ВКР по специальностям. </a:t>
            </a:r>
          </a:p>
          <a:p>
            <a:pPr algn="just"/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 прошли аккредитацию по профессии 11.01.06 </a:t>
            </a:r>
            <a:r>
              <a:rPr lang="ru-RU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Электромонтер оборудования электросвязи и проводного вещания</a:t>
            </a:r>
            <a:endParaRPr lang="ru-RU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проводятся недели специальностей:</a:t>
            </a:r>
          </a:p>
          <a:p>
            <a:pPr algn="ctr"/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2017, 2018, 2019 – Неделя связи</a:t>
            </a:r>
          </a:p>
          <a:p>
            <a:endParaRPr lang="ru-RU" dirty="0">
              <a:solidFill>
                <a:srgbClr val="003399"/>
              </a:solidFill>
            </a:endParaRPr>
          </a:p>
          <a:p>
            <a:endParaRPr lang="ru-RU" dirty="0" smtClean="0">
              <a:solidFill>
                <a:srgbClr val="003399"/>
              </a:solidFill>
            </a:endParaRPr>
          </a:p>
          <a:p>
            <a:endParaRPr lang="ru-RU" dirty="0">
              <a:solidFill>
                <a:srgbClr val="003399"/>
              </a:solidFill>
            </a:endParaRPr>
          </a:p>
          <a:p>
            <a:endParaRPr lang="ru-RU" dirty="0" smtClean="0">
              <a:solidFill>
                <a:srgbClr val="003399"/>
              </a:solidFill>
            </a:endParaRPr>
          </a:p>
          <a:p>
            <a:endParaRPr lang="ru-RU" dirty="0">
              <a:solidFill>
                <a:srgbClr val="003399"/>
              </a:solidFill>
            </a:endParaRPr>
          </a:p>
          <a:p>
            <a:endParaRPr lang="ru-RU" dirty="0" smtClean="0">
              <a:solidFill>
                <a:srgbClr val="003399"/>
              </a:solidFill>
            </a:endParaRPr>
          </a:p>
          <a:p>
            <a:endParaRPr lang="ru-RU" dirty="0">
              <a:solidFill>
                <a:srgbClr val="003399"/>
              </a:solidFill>
            </a:endParaRPr>
          </a:p>
        </p:txBody>
      </p:sp>
      <p:pic>
        <p:nvPicPr>
          <p:cNvPr id="7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122" y="4325585"/>
            <a:ext cx="4483310" cy="2175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bject 12"/>
          <p:cNvSpPr/>
          <p:nvPr/>
        </p:nvSpPr>
        <p:spPr>
          <a:xfrm>
            <a:off x="96537" y="3982564"/>
            <a:ext cx="4191000" cy="2113153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rgbClr val="003399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0763" y="3982564"/>
            <a:ext cx="5089067" cy="2401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403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61539" y="242684"/>
            <a:ext cx="69725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r>
              <a:rPr lang="ru-RU"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2019 – Неделя </a:t>
            </a:r>
            <a:r>
              <a:rPr lang="ru-RU" sz="2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энергетической специальности</a:t>
            </a:r>
            <a:endParaRPr lang="ru-RU" sz="24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7786" y="634885"/>
            <a:ext cx="3680106" cy="25002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57020" y="674324"/>
            <a:ext cx="3593970" cy="24607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42943" y="612016"/>
            <a:ext cx="3339985" cy="25230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95637" y="3362019"/>
            <a:ext cx="891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семинаров между 2,3,4 курсами одной специальности</a:t>
            </a:r>
            <a:endParaRPr lang="ru-RU" sz="24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09240" y="3842288"/>
            <a:ext cx="1943024" cy="29491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188" y="3911127"/>
            <a:ext cx="5120521" cy="28802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456" y="3911126"/>
            <a:ext cx="2279687" cy="288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899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18812" y="128323"/>
            <a:ext cx="101543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</a:t>
            </a:r>
            <a:r>
              <a:rPr lang="ru-RU" sz="24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внутриколледжного</a:t>
            </a:r>
            <a: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регионального этапа </a:t>
            </a:r>
          </a:p>
          <a:p>
            <a:pPr algn="ctr"/>
            <a: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Всероссийской олимпиады профессионального мастерства</a:t>
            </a:r>
            <a:endParaRPr lang="ru-RU" sz="24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802183"/>
            <a:ext cx="9339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специальностям:</a:t>
            </a:r>
          </a:p>
          <a:p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11.02.11 Сети связи и системы коммутации, 11.02.09 Многоканальные системы передачи</a:t>
            </a:r>
            <a:endParaRPr lang="ru-RU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5058" y="1502452"/>
            <a:ext cx="3338790" cy="2454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09741" y="1528578"/>
            <a:ext cx="3226239" cy="2454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30247" y="1529122"/>
            <a:ext cx="3062701" cy="2486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72808" y="3999280"/>
            <a:ext cx="9388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специальности: 11.02.02 Техническое обслуживание и ремонт радиоэлектронной техники</a:t>
            </a:r>
            <a:endParaRPr lang="ru-RU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5058" y="4366566"/>
            <a:ext cx="3359742" cy="2439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32661" y="4406270"/>
            <a:ext cx="3313613" cy="233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9437" y="4418815"/>
            <a:ext cx="3308310" cy="2321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078528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195607"/>
            <a:ext cx="11927540" cy="9489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6760" algn="ctr">
              <a:lnSpc>
                <a:spcPct val="100000"/>
              </a:lnSpc>
              <a:spcBef>
                <a:spcPts val="390"/>
              </a:spcBef>
            </a:pPr>
            <a:r>
              <a:rPr lang="ru-RU" sz="2400" b="1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И ПРОДУКТИВНОСТЬ МЕТОДИЧЕСКОЙ ДЕЯТЕЛЬНОСТИ ПРЕПОДАВАТЕЛЯ</a:t>
            </a:r>
            <a: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710" y="865923"/>
            <a:ext cx="12192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Государственная аттестационная комиссия ГАПОУ РС(Я) ЯКСЭ  работала с 26 февраля по  28 февраля 2018 г.;  18 июня  по 30 июня 2018 г..</a:t>
            </a:r>
            <a:endParaRPr lang="ru-RU" sz="1600" dirty="0">
              <a:solidFill>
                <a:srgbClr val="0033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защите выпускных квалификационных работ было допущено 44  выпускника из них: </a:t>
            </a:r>
            <a:endParaRPr lang="ru-RU" sz="1600" dirty="0">
              <a:solidFill>
                <a:srgbClr val="0033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специальность 11.02.11 “Сети связи и системы коммутации” – 55 выпускников;</a:t>
            </a:r>
            <a:endParaRPr lang="ru-RU" sz="1600" dirty="0">
              <a:solidFill>
                <a:srgbClr val="0033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специальность 11.02.10 «Радиосвязь, радиовещание и телевидение» - 13 выпускников,</a:t>
            </a:r>
            <a:endParaRPr lang="ru-RU" sz="1600" dirty="0">
              <a:solidFill>
                <a:srgbClr val="0033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специальность 11.02.01 «Техническое обслуживание и ремонт радиоэлектронной техники» - 21 выпускник;</a:t>
            </a:r>
            <a:endParaRPr lang="ru-RU" sz="1600" dirty="0">
              <a:solidFill>
                <a:srgbClr val="0033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специальность 11.02.12 «Почтовая связь» - 23 выпускника,</a:t>
            </a:r>
            <a:endParaRPr lang="ru-RU" sz="1600" dirty="0">
              <a:solidFill>
                <a:srgbClr val="0033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специальность 13.02.03 «Электрические станции, сети и системы» - 37 выпускников,</a:t>
            </a:r>
            <a:endParaRPr lang="ru-RU" sz="1600" dirty="0">
              <a:solidFill>
                <a:srgbClr val="0033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профессия </a:t>
            </a:r>
            <a:r>
              <a:rPr lang="ru-RU" dirty="0">
                <a:solidFill>
                  <a:srgbClr val="00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15.01.23 </a:t>
            </a:r>
            <a:r>
              <a:rPr lang="ru-RU" dirty="0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«Электромонтер охранно-пожарной сигнализации» - 14 выпускников,</a:t>
            </a:r>
            <a:endParaRPr lang="ru-RU" sz="1600" dirty="0">
              <a:solidFill>
                <a:srgbClr val="0033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профессия 11.01.06 «Электромонтер оборудования электросвязи и проводного вещания» - 17 выпускников.</a:t>
            </a:r>
            <a:endParaRPr lang="ru-RU" sz="1600" dirty="0">
              <a:solidFill>
                <a:srgbClr val="00339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71621" y="3644268"/>
            <a:ext cx="104821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Количественный анализ результатов защиты выпускных квалификационных </a:t>
            </a:r>
            <a:r>
              <a:rPr lang="ru-RU" sz="1600" b="1" dirty="0" smtClean="0">
                <a:solidFill>
                  <a:srgbClr val="00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</a:t>
            </a:r>
          </a:p>
          <a:p>
            <a:pPr algn="ctr"/>
            <a:r>
              <a:rPr lang="ru-RU" sz="1600" b="1" dirty="0" smtClean="0">
                <a:solidFill>
                  <a:srgbClr val="00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1600" b="1" dirty="0" smtClean="0">
                <a:solidFill>
                  <a:srgbClr val="00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специальностям</a:t>
            </a:r>
            <a:endParaRPr lang="ru-RU" sz="1600" dirty="0">
              <a:solidFill>
                <a:srgbClr val="0033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3485395"/>
              </p:ext>
            </p:extLst>
          </p:nvPr>
        </p:nvGraphicFramePr>
        <p:xfrm>
          <a:off x="16710" y="4319961"/>
          <a:ext cx="5990631" cy="269900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{912C8C85-51F0-491E-9774-3900AFEF0FD7}</a:tableStyleId>
              </a:tblPr>
              <a:tblGrid>
                <a:gridCol w="26088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908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908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4779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4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11.02.11 «Сети связи и системы коммутации</a:t>
                      </a:r>
                      <a:r>
                        <a:rPr lang="ru-RU" sz="1400" dirty="0" smtClean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(очная форма обучения)</a:t>
                      </a:r>
                      <a:endParaRPr lang="ru-RU" sz="14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79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59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окончили ГАПОУ РС(Я) ЯКСЭ»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79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принято к защите ВКР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79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защитили ВКР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79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отлично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79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хорошо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23,07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79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удовлетворительно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79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graphicFrame>
        <p:nvGraphicFramePr>
          <p:cNvPr id="8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6062916"/>
              </p:ext>
            </p:extLst>
          </p:nvPr>
        </p:nvGraphicFramePr>
        <p:xfrm>
          <a:off x="6188410" y="4310156"/>
          <a:ext cx="6016842" cy="269900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{912C8C85-51F0-491E-9774-3900AFEF0FD7}</a:tableStyleId>
              </a:tblPr>
              <a:tblGrid>
                <a:gridCol w="24993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198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9759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286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4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11.02.11 «Сети связи и системы коммутации</a:t>
                      </a:r>
                      <a:r>
                        <a:rPr lang="ru-RU" sz="1400" dirty="0" smtClean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(заочная форма обучения)</a:t>
                      </a:r>
                      <a:endParaRPr lang="ru-RU" sz="14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84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67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окончили ГАПОУ РС(Я) ЯКСЭ»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76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принято к защите ВКР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37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защитили ВКР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30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отлично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26,66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6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хорошо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46,66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56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удовлетворительно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26,66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31864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315956"/>
              </p:ext>
            </p:extLst>
          </p:nvPr>
        </p:nvGraphicFramePr>
        <p:xfrm>
          <a:off x="310957" y="534663"/>
          <a:ext cx="5739130" cy="272135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{912C8C85-51F0-491E-9774-3900AFEF0FD7}</a:tableStyleId>
              </a:tblPr>
              <a:tblGrid>
                <a:gridCol w="24993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198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98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286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4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11.02.10 «Радиосвязь, радиовещание и телевидение»</a:t>
                      </a:r>
                      <a:endParaRPr lang="ru-RU" sz="14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4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окончили ГАПОУ РС(Я) ЯКСЭ»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принято к защите ВКР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защитили ВКР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отлично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46,15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хорошо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30,76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77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удовлетворительно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23,07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540533"/>
              </p:ext>
            </p:extLst>
          </p:nvPr>
        </p:nvGraphicFramePr>
        <p:xfrm>
          <a:off x="6246745" y="535537"/>
          <a:ext cx="5739130" cy="269900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{912C8C85-51F0-491E-9774-3900AFEF0FD7}</a:tableStyleId>
              </a:tblPr>
              <a:tblGrid>
                <a:gridCol w="24993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198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98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286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4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13.02.03 «Электрические станции, сети и системы»</a:t>
                      </a:r>
                      <a:endParaRPr lang="ru-RU" sz="14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96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2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окончили ГАПОУ РС(Я) ЯКСЭ»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49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принято к защите ВКР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79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защитили ВКР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10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отлично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41,18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70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хорошо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41,18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удовлетворительно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17,65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неудовлетворительно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869183"/>
              </p:ext>
            </p:extLst>
          </p:nvPr>
        </p:nvGraphicFramePr>
        <p:xfrm>
          <a:off x="284453" y="3790394"/>
          <a:ext cx="5739130" cy="294436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{912C8C85-51F0-491E-9774-3900AFEF0FD7}</a:tableStyleId>
              </a:tblPr>
              <a:tblGrid>
                <a:gridCol w="24993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198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98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286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400" b="1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13.02.03 «Электрические станции, сети и системы</a:t>
                      </a:r>
                      <a:r>
                        <a:rPr lang="ru-RU" sz="1400" dirty="0" smtClean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(очная форма обучения)</a:t>
                      </a:r>
                      <a:endParaRPr lang="ru-RU" sz="1400" b="1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4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окончили ГАПОУ РС(Я) ЯКСЭ»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принято к защите ВКР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защитили ВКР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отлично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хорошо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удовлетворительно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686717"/>
              </p:ext>
            </p:extLst>
          </p:nvPr>
        </p:nvGraphicFramePr>
        <p:xfrm>
          <a:off x="6261183" y="3777141"/>
          <a:ext cx="5739130" cy="294436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{912C8C85-51F0-491E-9774-3900AFEF0FD7}</a:tableStyleId>
              </a:tblPr>
              <a:tblGrid>
                <a:gridCol w="24993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198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98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286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4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13.02.03 «Электрические станции, сети и системы</a:t>
                      </a:r>
                      <a:r>
                        <a:rPr lang="ru-RU" sz="1400" dirty="0" smtClean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(заочная</a:t>
                      </a:r>
                      <a:r>
                        <a:rPr lang="ru-RU" sz="1400" baseline="0" dirty="0" smtClean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форма обучения</a:t>
                      </a:r>
                      <a:r>
                        <a:rPr lang="ru-RU" sz="1400" dirty="0" smtClean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4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окончили ГАПОУ РС(Я) ЯКСЭ»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принято к защите ВКР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защитили ВКР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отлично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хорошо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удовлетворительно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10433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515394"/>
              </p:ext>
            </p:extLst>
          </p:nvPr>
        </p:nvGraphicFramePr>
        <p:xfrm>
          <a:off x="182271" y="231969"/>
          <a:ext cx="5739130" cy="269900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{912C8C85-51F0-491E-9774-3900AFEF0FD7}</a:tableStyleId>
              </a:tblPr>
              <a:tblGrid>
                <a:gridCol w="24993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198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98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286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4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11.02.12 «Почтовая связь</a:t>
                      </a:r>
                      <a:r>
                        <a:rPr lang="ru-RU" sz="1400" dirty="0" smtClean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(очная форма обучения)</a:t>
                      </a:r>
                      <a:endParaRPr lang="ru-RU" sz="14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4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окончили ГАПОУ РС(Я) ЯКСЭ»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принято к защите ВКР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защитили ВКР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отлично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35,71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хорошо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64,28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удовлетворительно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509800"/>
              </p:ext>
            </p:extLst>
          </p:nvPr>
        </p:nvGraphicFramePr>
        <p:xfrm>
          <a:off x="6208174" y="231969"/>
          <a:ext cx="5739130" cy="269900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{912C8C85-51F0-491E-9774-3900AFEF0FD7}</a:tableStyleId>
              </a:tblPr>
              <a:tblGrid>
                <a:gridCol w="24993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198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98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286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4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11.02.12 «Почтовая связь</a:t>
                      </a:r>
                      <a:r>
                        <a:rPr lang="ru-RU" sz="1400" dirty="0" smtClean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(заочная форма обучения)</a:t>
                      </a:r>
                      <a:endParaRPr lang="ru-RU" sz="14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4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окончили ГАПОУ РС(Я) ЯКСЭ»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принято к защите ВКР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защитили ВКР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отлично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44,44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хорошо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55,55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удовлетворительно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0335121"/>
              </p:ext>
            </p:extLst>
          </p:nvPr>
        </p:nvGraphicFramePr>
        <p:xfrm>
          <a:off x="218571" y="3876157"/>
          <a:ext cx="5739130" cy="269900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{912C8C85-51F0-491E-9774-3900AFEF0FD7}</a:tableStyleId>
              </a:tblPr>
              <a:tblGrid>
                <a:gridCol w="24993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198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98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286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4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11.02.01 «Техническое обслуживание и ремонт радиоэлектронной техники»</a:t>
                      </a:r>
                      <a:endParaRPr lang="ru-RU" sz="14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4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окончили ГАПОУ РС(Я) ЯКСЭ»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принято к защите ВКР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защитили ВКР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отлично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52,38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хорошо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удовлетворительно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5456721"/>
              </p:ext>
            </p:extLst>
          </p:nvPr>
        </p:nvGraphicFramePr>
        <p:xfrm>
          <a:off x="6234677" y="3839670"/>
          <a:ext cx="5739130" cy="269900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{912C8C85-51F0-491E-9774-3900AFEF0FD7}</a:tableStyleId>
              </a:tblPr>
              <a:tblGrid>
                <a:gridCol w="24993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198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98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286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4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15.01.23 «Электромонтер охранно-пожарной сигнализации»</a:t>
                      </a:r>
                      <a:endParaRPr lang="ru-RU" sz="14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4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окончили ГАПОУ РС(Я) ЯКСЭ»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принято к защите ВКР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защитили ВКР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отлично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хорошо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42,85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удовлетворительно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62681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626379"/>
              </p:ext>
            </p:extLst>
          </p:nvPr>
        </p:nvGraphicFramePr>
        <p:xfrm>
          <a:off x="3439209" y="306798"/>
          <a:ext cx="5739130" cy="294436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{912C8C85-51F0-491E-9774-3900AFEF0FD7}</a:tableStyleId>
              </a:tblPr>
              <a:tblGrid>
                <a:gridCol w="24993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198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98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286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4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11.01.06 «Электромонтер оборудования электросвязи и проводного вещания»</a:t>
                      </a:r>
                      <a:endParaRPr lang="ru-RU" sz="14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4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окончили ГАПОУ РС(Я) ЯКСЭ»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принято к защите ВКР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защитили ВКР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отлично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23,52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хорошо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29,41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удовлетворительно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92765" y="3609493"/>
            <a:ext cx="1219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аттестационная комиссия ГАПОУ РС(Я) ЯКСЭ  работала с 26 февраля по  28 февраля </a:t>
            </a:r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г.;  18 июня  по 30 июня </a:t>
            </a:r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г..</a:t>
            </a:r>
          </a:p>
          <a:p>
            <a:r>
              <a:rPr lang="ru-RU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защите выпускных квалификационных работ было допущено 44  выпускника из них: </a:t>
            </a:r>
          </a:p>
          <a:p>
            <a:r>
              <a:rPr lang="ru-RU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 11.02.11 “Сети связи и системы коммутации” – 21 выпускник;</a:t>
            </a:r>
          </a:p>
          <a:p>
            <a:r>
              <a:rPr lang="ru-RU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 11.02.01 «Техническое обслуживание и ремонт радиоэлектронной техники» - 33 выпускника;</a:t>
            </a:r>
          </a:p>
          <a:p>
            <a:r>
              <a:rPr lang="ru-RU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 11.02.12 «Почтовая связь» - 4 выпускника,</a:t>
            </a:r>
          </a:p>
          <a:p>
            <a:r>
              <a:rPr lang="ru-RU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 13.02.03 «Электрические станции, сети и системы» - 35 выпускников,</a:t>
            </a:r>
          </a:p>
          <a:p>
            <a:r>
              <a:rPr lang="ru-RU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 13.02.09 «Монтаж и эксплуатация линий электропередачи» - 1 выпускник.</a:t>
            </a:r>
          </a:p>
        </p:txBody>
      </p:sp>
    </p:spTree>
    <p:extLst>
      <p:ext uri="{BB962C8B-B14F-4D97-AF65-F5344CB8AC3E}">
        <p14:creationId xmlns:p14="http://schemas.microsoft.com/office/powerpoint/2010/main" val="25829090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6500668"/>
              </p:ext>
            </p:extLst>
          </p:nvPr>
        </p:nvGraphicFramePr>
        <p:xfrm>
          <a:off x="244696" y="1102312"/>
          <a:ext cx="5739130" cy="269900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{912C8C85-51F0-491E-9774-3900AFEF0FD7}</a:tableStyleId>
              </a:tblPr>
              <a:tblGrid>
                <a:gridCol w="24993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198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98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286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4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11.02.11 «Сети связи и системы коммутации</a:t>
                      </a:r>
                      <a:r>
                        <a:rPr lang="ru-RU" sz="1400" dirty="0" smtClean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(очное обучение)</a:t>
                      </a:r>
                      <a:endParaRPr lang="ru-RU" sz="14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6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38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окончили ГАПОУ РС(Я) ЯКСЭ»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48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принято к защите ВКР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6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защитили ВКР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отлично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хорошо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3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удовлетворительно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356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996109" y="243366"/>
            <a:ext cx="81997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Количественный анализ результатов защиты выпускных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квалификационных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работ по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специальностям</a:t>
            </a:r>
            <a:endParaRPr lang="ru-RU" dirty="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61439"/>
              </p:ext>
            </p:extLst>
          </p:nvPr>
        </p:nvGraphicFramePr>
        <p:xfrm>
          <a:off x="6300940" y="1097676"/>
          <a:ext cx="5739130" cy="269900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{912C8C85-51F0-491E-9774-3900AFEF0FD7}</a:tableStyleId>
              </a:tblPr>
              <a:tblGrid>
                <a:gridCol w="24993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198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98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286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4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11.02.11 «Сети связи и системы коммутации</a:t>
                      </a:r>
                      <a:r>
                        <a:rPr lang="ru-RU" sz="1400" dirty="0" smtClean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(заочное обучение)</a:t>
                      </a:r>
                      <a:endParaRPr lang="ru-RU" sz="14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4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окончили ГАПОУ РС(Я) ЯКСЭ»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принято к защите ВКР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защитили ВКР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отлично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хорошо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удовлетворительно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0680962"/>
              </p:ext>
            </p:extLst>
          </p:nvPr>
        </p:nvGraphicFramePr>
        <p:xfrm>
          <a:off x="231444" y="4023161"/>
          <a:ext cx="5739130" cy="269900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{912C8C85-51F0-491E-9774-3900AFEF0FD7}</a:tableStyleId>
              </a:tblPr>
              <a:tblGrid>
                <a:gridCol w="24993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198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98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286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4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13.02.03 «Электрические станции, сети и системы»</a:t>
                      </a:r>
                      <a:endParaRPr lang="ru-RU" sz="14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4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окончили ГАПОУ РС(Я) ЯКСЭ»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принято к защите ВКР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защитили ВКР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отлично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хорошо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удовлетворительно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120853"/>
              </p:ext>
            </p:extLst>
          </p:nvPr>
        </p:nvGraphicFramePr>
        <p:xfrm>
          <a:off x="6300939" y="4023160"/>
          <a:ext cx="5739130" cy="269900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{912C8C85-51F0-491E-9774-3900AFEF0FD7}</a:tableStyleId>
              </a:tblPr>
              <a:tblGrid>
                <a:gridCol w="24993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198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98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286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4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13.02.03 «Электрические станции, сети и системы</a:t>
                      </a:r>
                      <a:r>
                        <a:rPr lang="ru-RU" sz="1400" dirty="0" smtClean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()</a:t>
                      </a:r>
                      <a:endParaRPr lang="ru-RU" sz="14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4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окончили ГАПОУ РС(Я) ЯКСЭ»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принято к защите ВКР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защитили ВКР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отлично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хорошо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удовлетворительно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34526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932096"/>
              </p:ext>
            </p:extLst>
          </p:nvPr>
        </p:nvGraphicFramePr>
        <p:xfrm>
          <a:off x="191687" y="365125"/>
          <a:ext cx="5739130" cy="269900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{912C8C85-51F0-491E-9774-3900AFEF0FD7}</a:tableStyleId>
              </a:tblPr>
              <a:tblGrid>
                <a:gridCol w="24993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198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98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286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4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11.02.12 «Почтовая связь</a:t>
                      </a:r>
                      <a:r>
                        <a:rPr lang="ru-RU" sz="1400" dirty="0" smtClean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(заочная форма обучения)</a:t>
                      </a:r>
                      <a:endParaRPr lang="ru-RU" sz="14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4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окончили ГАПОУ РС(Я) ЯКСЭ»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принято к защите ВКР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защитили ВКР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отлично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хорошо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удовлетворительно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960254"/>
              </p:ext>
            </p:extLst>
          </p:nvPr>
        </p:nvGraphicFramePr>
        <p:xfrm>
          <a:off x="6314192" y="365125"/>
          <a:ext cx="5739130" cy="269900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{912C8C85-51F0-491E-9774-3900AFEF0FD7}</a:tableStyleId>
              </a:tblPr>
              <a:tblGrid>
                <a:gridCol w="24993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198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98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286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4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11.02.01 «Техническое обслуживание и ремонт радиоэлектронной техники»</a:t>
                      </a:r>
                      <a:endParaRPr lang="ru-RU" sz="14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4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53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окончили ГАПОУ РС(Я) ЯКСЭ»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принято к защите ВКР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защитили ВКР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отлично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хорошо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удовлетворительно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899531"/>
              </p:ext>
            </p:extLst>
          </p:nvPr>
        </p:nvGraphicFramePr>
        <p:xfrm>
          <a:off x="2948139" y="3425783"/>
          <a:ext cx="5739130" cy="269900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{912C8C85-51F0-491E-9774-3900AFEF0FD7}</a:tableStyleId>
              </a:tblPr>
              <a:tblGrid>
                <a:gridCol w="24993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198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98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286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4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13.02.09 «Монтаж и эксплуатация линий электропередачи»</a:t>
                      </a:r>
                      <a:endParaRPr lang="ru-RU" sz="14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4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окончили ГАПОУ РС(Я) ЯКСЭ»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принято к защите ВКР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защитили ВКР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отлично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хорошо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удовлетворительно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07796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195606"/>
            <a:ext cx="119275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6760" algn="ctr">
              <a:lnSpc>
                <a:spcPct val="100000"/>
              </a:lnSpc>
              <a:spcBef>
                <a:spcPts val="390"/>
              </a:spcBef>
            </a:pPr>
            <a:r>
              <a:rPr lang="ru-RU" sz="2400" b="1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 КОНКУРСАХ (ВЫСТАВКАХ) ПРОФЕССИОНАЛЬНОГО МАСТЕРСТВА</a:t>
            </a:r>
            <a: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9" y="1271179"/>
            <a:ext cx="5162550" cy="3714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5806439" y="1475450"/>
            <a:ext cx="59370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Принимала участие в Республиканском конкурсе педагогического мастерства «Лучшие практики в системе СПО» в номинации «Лучшая практика методического обеспечения организации учебного процесса», с методической разработкой по лабораторной работе «Моделирование автоколебательного мультивибратора в 3</a:t>
            </a:r>
            <a:r>
              <a:rPr lang="en-US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проекции», 2019</a:t>
            </a:r>
            <a:endParaRPr lang="ru-RU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5319" y="5187430"/>
            <a:ext cx="51625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</a:t>
            </a:r>
            <a:r>
              <a:rPr lang="ru-RU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 в </a:t>
            </a:r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Республиканском конкурсе </a:t>
            </a:r>
            <a:r>
              <a:rPr lang="ru-RU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мастерства «Компетентный учитель-компетентный ученик»</a:t>
            </a:r>
            <a:r>
              <a:rPr lang="ru-RU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номинации «Педагогическая статья», 2018</a:t>
            </a:r>
            <a:endParaRPr lang="ru-RU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107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575" y="206325"/>
            <a:ext cx="7931834" cy="547947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49809" y="5892129"/>
            <a:ext cx="94576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Была </a:t>
            </a:r>
            <a:r>
              <a:rPr lang="ru-RU" sz="2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ответственной за подготовку документов к аккредитации </a:t>
            </a:r>
          </a:p>
          <a:p>
            <a:pPr algn="ctr"/>
            <a:r>
              <a:rPr lang="ru-RU" sz="2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специальности </a:t>
            </a:r>
            <a:r>
              <a:rPr lang="ru-RU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11.02.11 «Сети связи и системы коммутации» </a:t>
            </a:r>
            <a:r>
              <a:rPr lang="ru-RU" sz="2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2016-2017 </a:t>
            </a:r>
            <a:r>
              <a:rPr lang="ru-RU" sz="20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уч.г</a:t>
            </a:r>
            <a:r>
              <a:rPr lang="ru-RU" sz="2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1844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195606"/>
            <a:ext cx="119275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6760" algn="ctr">
              <a:lnSpc>
                <a:spcPct val="100000"/>
              </a:lnSpc>
              <a:spcBef>
                <a:spcPts val="390"/>
              </a:spcBef>
            </a:pPr>
            <a:r>
              <a:rPr lang="ru-RU" sz="2400" b="1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ЗА ПРОФЕССИОНАЛЬНУЮ ДЕЯТЕЛЬНОСТЬ</a:t>
            </a:r>
            <a: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3" r="7524" b="1905"/>
          <a:stretch/>
        </p:blipFill>
        <p:spPr>
          <a:xfrm>
            <a:off x="0" y="991281"/>
            <a:ext cx="4023360" cy="58667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390" y="991280"/>
            <a:ext cx="4232610" cy="58667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1" t="7425" r="2125" b="5854"/>
          <a:stretch/>
        </p:blipFill>
        <p:spPr>
          <a:xfrm>
            <a:off x="3793433" y="1117074"/>
            <a:ext cx="4395884" cy="2635287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073962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195606"/>
            <a:ext cx="11927540" cy="467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6760" algn="ctr">
              <a:lnSpc>
                <a:spcPct val="100000"/>
              </a:lnSpc>
              <a:spcBef>
                <a:spcPts val="390"/>
              </a:spcBef>
            </a:pPr>
            <a:r>
              <a:rPr lang="ru-RU" sz="2400" b="1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ЗА ПРОФЕССИОНАЛЬНУЮ ДЕЯТЕЛЬНОСТЬ</a:t>
            </a:r>
            <a: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8001" y="565767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065" marR="5080" algn="ctr">
              <a:lnSpc>
                <a:spcPct val="80000"/>
              </a:lnSpc>
              <a:spcBef>
                <a:spcPts val="620"/>
              </a:spcBef>
              <a:buClr>
                <a:srgbClr val="0E6EC5"/>
              </a:buClr>
              <a:buSzPct val="68181"/>
              <a:tabLst>
                <a:tab pos="287020" algn="l"/>
              </a:tabLst>
            </a:pPr>
            <a:r>
              <a:rPr lang="ru-RU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Образовательного </a:t>
            </a:r>
            <a:r>
              <a:rPr lang="ru-RU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портала </a:t>
            </a:r>
            <a:r>
              <a:rPr lang="ru-RU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«Продленка» </a:t>
            </a:r>
            <a:r>
              <a:rPr lang="ru-RU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  </a:t>
            </a:r>
            <a:r>
              <a:rPr lang="ru-RU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активную педагогическую деятельность и проявленное мастерство в формировании интеллектуального и нравственного развития детей», </a:t>
            </a:r>
            <a:r>
              <a:rPr lang="ru-RU" spc="-1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Санкт-Петербург, март  </a:t>
            </a:r>
            <a:r>
              <a:rPr lang="ru-RU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r>
              <a:rPr lang="ru-RU" spc="-1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года.</a:t>
            </a:r>
            <a:endParaRPr lang="ru-RU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0007" y="429107"/>
            <a:ext cx="3733195" cy="52285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201" y="429107"/>
            <a:ext cx="3865922" cy="53213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75201" y="5750434"/>
            <a:ext cx="4163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Благодарность от родителей выпускной </a:t>
            </a:r>
          </a:p>
          <a:p>
            <a:pPr algn="ctr"/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РЭТ 15/2</a:t>
            </a:r>
            <a:endParaRPr lang="ru-RU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6135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-278296" y="-6434"/>
            <a:ext cx="11927540" cy="726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6760" algn="ctr">
              <a:lnSpc>
                <a:spcPct val="100000"/>
              </a:lnSpc>
              <a:spcBef>
                <a:spcPts val="390"/>
              </a:spcBef>
            </a:pPr>
            <a:r>
              <a:rPr lang="ru-RU" sz="2400" b="1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КУРАТОРА</a:t>
            </a:r>
            <a:endParaRPr lang="ru-RU" sz="24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40" y="533630"/>
            <a:ext cx="2998573" cy="22489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792" y="536317"/>
            <a:ext cx="3743738" cy="22462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530" y="207056"/>
            <a:ext cx="4253948" cy="31904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28" y="3415777"/>
            <a:ext cx="4108174" cy="30811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10" y="3425716"/>
            <a:ext cx="4094922" cy="30711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4136" y="2802129"/>
            <a:ext cx="6348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Шествие на День Государственности Республики Саха (Якутия), 2017</a:t>
            </a:r>
            <a:endParaRPr lang="ru-RU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03420" y="3477968"/>
            <a:ext cx="2993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Сельхоз работы, 2017</a:t>
            </a:r>
            <a:endParaRPr lang="ru-RU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9923" y="6484548"/>
            <a:ext cx="6753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Национальную библиотеку РС(Я) </a:t>
            </a:r>
            <a:endParaRPr lang="ru-RU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1037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-278296" y="-6434"/>
            <a:ext cx="11927540" cy="726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6760" algn="ctr">
              <a:lnSpc>
                <a:spcPct val="100000"/>
              </a:lnSpc>
              <a:spcBef>
                <a:spcPts val="390"/>
              </a:spcBef>
            </a:pPr>
            <a:r>
              <a:rPr lang="ru-RU" sz="2400" b="1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КУРАТОРА</a:t>
            </a:r>
            <a:endParaRPr lang="ru-RU" sz="24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423" y="3528538"/>
            <a:ext cx="3698237" cy="27736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54" y="3528537"/>
            <a:ext cx="3670852" cy="27531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166" y="1655732"/>
            <a:ext cx="4015409" cy="30115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54" y="705148"/>
            <a:ext cx="2978664" cy="22339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815" y="705144"/>
            <a:ext cx="3971555" cy="2233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01701" y="2915755"/>
            <a:ext cx="6252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с номером на «День первокурсника»</a:t>
            </a:r>
            <a:endParaRPr lang="ru-RU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52251" y="6300262"/>
            <a:ext cx="4310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Субботник, 2018</a:t>
            </a:r>
            <a:endParaRPr lang="ru-RU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37166" y="4720440"/>
            <a:ext cx="4159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демонстрации  на  «1 Мая»</a:t>
            </a:r>
            <a:endParaRPr lang="ru-RU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0569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-278296" y="-6434"/>
            <a:ext cx="11927540" cy="726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6760" algn="ctr">
              <a:lnSpc>
                <a:spcPct val="100000"/>
              </a:lnSpc>
              <a:spcBef>
                <a:spcPts val="390"/>
              </a:spcBef>
            </a:pPr>
            <a:r>
              <a:rPr lang="ru-RU" sz="2400" b="1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КУРАТОРА</a:t>
            </a:r>
            <a:endParaRPr lang="ru-RU" sz="24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2" y="720231"/>
            <a:ext cx="4472647" cy="25193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329" y="1997539"/>
            <a:ext cx="3230218" cy="43069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341" y="687001"/>
            <a:ext cx="3874200" cy="2905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10789" y="3425783"/>
            <a:ext cx="2808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Военные сборы, 2018</a:t>
            </a:r>
            <a:endParaRPr lang="ru-RU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4023360" y="6397099"/>
            <a:ext cx="4829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место в беге среди групп колледжа</a:t>
            </a:r>
            <a:endParaRPr lang="ru-RU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26149" y="3679487"/>
            <a:ext cx="3123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открытом мероприятии, посвящённому годовщине Победы в Великой Отечественной Войны</a:t>
            </a:r>
            <a:endParaRPr lang="ru-RU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706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438" y="639992"/>
            <a:ext cx="4278634" cy="32089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081" y="3511100"/>
            <a:ext cx="3657600" cy="2743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9" y="639992"/>
            <a:ext cx="4278634" cy="3208975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-278296" y="-6434"/>
            <a:ext cx="11927540" cy="726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6760" algn="ctr">
              <a:lnSpc>
                <a:spcPct val="100000"/>
              </a:lnSpc>
              <a:spcBef>
                <a:spcPts val="390"/>
              </a:spcBef>
            </a:pPr>
            <a:r>
              <a:rPr lang="ru-RU" sz="2400" b="1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КУРАТОРА</a:t>
            </a:r>
            <a:endParaRPr lang="ru-RU" sz="24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7752" y="3798453"/>
            <a:ext cx="3899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демонстрации «1 Мая», 2019</a:t>
            </a:r>
            <a:endParaRPr lang="ru-RU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64071" y="4007224"/>
            <a:ext cx="2944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Выиграли Чемпионат по мини-футболу, среди всех групп колледжа, 2018</a:t>
            </a:r>
            <a:endParaRPr lang="ru-RU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21522" y="6188414"/>
            <a:ext cx="4262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тематических кураторских часов с представителями </a:t>
            </a:r>
            <a:r>
              <a:rPr lang="ru-RU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гос.структур</a:t>
            </a:r>
            <a:endParaRPr lang="ru-RU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5977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996" y="896857"/>
            <a:ext cx="4770783" cy="35780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96857"/>
            <a:ext cx="4770783" cy="3578087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278296" y="-6434"/>
            <a:ext cx="11927540" cy="726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6760" algn="ctr">
              <a:lnSpc>
                <a:spcPct val="100000"/>
              </a:lnSpc>
              <a:spcBef>
                <a:spcPts val="390"/>
              </a:spcBef>
            </a:pPr>
            <a:r>
              <a:rPr lang="ru-RU" sz="2400" b="1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КУРАТОРА</a:t>
            </a:r>
            <a:endParaRPr lang="ru-RU" sz="24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88659" y="4666129"/>
            <a:ext cx="5553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мероприятии «Неделя связи», 2 место, 2019</a:t>
            </a:r>
            <a:endParaRPr lang="ru-RU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3513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8"/>
          <p:cNvSpPr txBox="1">
            <a:spLocks noGrp="1"/>
          </p:cNvSpPr>
          <p:nvPr>
            <p:ph idx="1"/>
          </p:nvPr>
        </p:nvSpPr>
        <p:spPr>
          <a:xfrm>
            <a:off x="825137" y="205831"/>
            <a:ext cx="10515600" cy="4275145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1025"/>
              </a:spcBef>
              <a:buNone/>
            </a:pPr>
            <a:r>
              <a:rPr lang="ru-RU" sz="2800" b="1" spc="5" dirty="0" smtClean="0">
                <a:solidFill>
                  <a:srgbClr val="003399"/>
                </a:solidFill>
                <a:latin typeface="Times New Roman"/>
                <a:cs typeface="Times New Roman"/>
              </a:rPr>
              <a:t>ОБЩЕСТВЕННАЯ</a:t>
            </a:r>
            <a:r>
              <a:rPr lang="ru-RU" sz="2800" b="1" spc="120" dirty="0" smtClean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lang="ru-RU" sz="2800" b="1" spc="5" dirty="0" smtClean="0">
                <a:solidFill>
                  <a:srgbClr val="003399"/>
                </a:solidFill>
                <a:latin typeface="Times New Roman"/>
                <a:cs typeface="Times New Roman"/>
              </a:rPr>
              <a:t>ДЕЯТЕЛЬНОСТЬ</a:t>
            </a:r>
          </a:p>
          <a:p>
            <a:pPr marL="0" indent="0" algn="ctr">
              <a:lnSpc>
                <a:spcPct val="100000"/>
              </a:lnSpc>
              <a:spcBef>
                <a:spcPts val="1025"/>
              </a:spcBef>
              <a:buNone/>
            </a:pPr>
            <a:endParaRPr lang="ru-RU" dirty="0" smtClean="0">
              <a:solidFill>
                <a:srgbClr val="003399"/>
              </a:solidFill>
              <a:latin typeface="Times New Roman"/>
              <a:cs typeface="Times New Roman"/>
            </a:endParaRPr>
          </a:p>
          <a:p>
            <a:pPr marL="354965" marR="6350" indent="-342900" algn="just">
              <a:lnSpc>
                <a:spcPts val="2590"/>
              </a:lnSpc>
              <a:spcBef>
                <a:spcPts val="610"/>
              </a:spcBef>
              <a:buClr>
                <a:srgbClr val="006600"/>
              </a:buClr>
              <a:buSzPct val="68750"/>
              <a:buFont typeface="Wingdings" panose="05000000000000000000" pitchFamily="2" charset="2"/>
              <a:buChar char="v"/>
              <a:tabLst>
                <a:tab pos="287655" algn="l"/>
              </a:tabLst>
            </a:pPr>
            <a:r>
              <a:rPr sz="2400" spc="-5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</a:t>
            </a:r>
            <a:r>
              <a:rPr sz="24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sz="24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лучшую визитку команде </a:t>
            </a:r>
            <a:r>
              <a:rPr sz="2400" spc="-1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ЯКСЭ </a:t>
            </a:r>
            <a:r>
              <a:rPr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</a:t>
            </a:r>
            <a:r>
              <a:rPr sz="24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интеллектуальной </a:t>
            </a:r>
            <a:r>
              <a:rPr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игре </a:t>
            </a:r>
            <a:r>
              <a:rPr sz="24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«QUIZ-2017» </a:t>
            </a:r>
            <a:r>
              <a:rPr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</a:t>
            </a:r>
            <a:r>
              <a:rPr sz="2400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ППО  городских </a:t>
            </a:r>
            <a:r>
              <a:rPr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предприятий связи, посвященной </a:t>
            </a:r>
            <a:r>
              <a:rPr sz="2400" spc="-6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 </a:t>
            </a:r>
            <a:r>
              <a:rPr sz="24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молодежи, </a:t>
            </a:r>
            <a:r>
              <a:rPr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января 2017</a:t>
            </a:r>
            <a:r>
              <a:rPr sz="2400" spc="-13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sz="24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965" marR="6350" indent="-342900" algn="just">
              <a:lnSpc>
                <a:spcPts val="2590"/>
              </a:lnSpc>
              <a:spcBef>
                <a:spcPts val="610"/>
              </a:spcBef>
              <a:buClr>
                <a:srgbClr val="006600"/>
              </a:buClr>
              <a:buSzPct val="68750"/>
              <a:buFont typeface="Wingdings" panose="05000000000000000000" pitchFamily="2" charset="2"/>
              <a:buChar char="v"/>
              <a:tabLst>
                <a:tab pos="287655" algn="l"/>
              </a:tabLst>
            </a:pPr>
            <a:r>
              <a:rPr sz="2400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</a:t>
            </a:r>
            <a:r>
              <a:rPr sz="2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IV место </a:t>
            </a:r>
            <a:r>
              <a:rPr sz="24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команде </a:t>
            </a:r>
            <a:r>
              <a:rPr sz="2400" spc="-1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ЯКСЭ </a:t>
            </a:r>
            <a:r>
              <a:rPr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игре «КВН  </a:t>
            </a:r>
            <a:r>
              <a:rPr sz="2400" spc="-2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глазами </a:t>
            </a:r>
            <a:r>
              <a:rPr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связистов» среди </a:t>
            </a:r>
            <a:r>
              <a:rPr sz="2400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городских </a:t>
            </a:r>
            <a:r>
              <a:rPr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предприятий  связи, 2 июня 2017</a:t>
            </a:r>
            <a:r>
              <a:rPr sz="2400" spc="-1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sz="2400" spc="-2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965" marR="6350" indent="-342900" algn="just">
              <a:lnSpc>
                <a:spcPts val="2590"/>
              </a:lnSpc>
              <a:spcBef>
                <a:spcPts val="610"/>
              </a:spcBef>
              <a:buClr>
                <a:srgbClr val="006600"/>
              </a:buClr>
              <a:buSzPct val="68750"/>
              <a:buFont typeface="Wingdings" panose="05000000000000000000" pitchFamily="2" charset="2"/>
              <a:buChar char="v"/>
              <a:tabLst>
                <a:tab pos="287655" algn="l"/>
              </a:tabLst>
            </a:pPr>
            <a:r>
              <a:rPr lang="ru-RU" sz="24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ru-RU"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победителя </a:t>
            </a:r>
            <a:r>
              <a:rPr lang="ru-RU" sz="24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команде </a:t>
            </a:r>
            <a:r>
              <a:rPr lang="ru-RU" sz="2400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ЯКСЭ </a:t>
            </a:r>
            <a:r>
              <a:rPr lang="ru-RU" sz="24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номинации </a:t>
            </a:r>
            <a:r>
              <a:rPr lang="ru-RU"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«Лучшая  </a:t>
            </a:r>
            <a:r>
              <a:rPr lang="ru-RU" sz="24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визитка в интеллектуальной </a:t>
            </a:r>
            <a:r>
              <a:rPr lang="ru-RU" sz="2400" spc="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игре </a:t>
            </a:r>
            <a:r>
              <a:rPr lang="ru-RU" sz="24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QUIZ-2019</a:t>
            </a:r>
            <a:r>
              <a:rPr lang="ru-RU" sz="24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среди ППО  </a:t>
            </a:r>
            <a:r>
              <a:rPr lang="ru-RU" sz="2400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городских </a:t>
            </a:r>
            <a:r>
              <a:rPr lang="ru-RU" sz="24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предприятий связи, 26 января </a:t>
            </a:r>
            <a:r>
              <a:rPr lang="ru-RU" sz="2400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r>
              <a:rPr lang="ru-RU" sz="2400" spc="2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sz="24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7020" marR="5080" indent="-274955" algn="just">
              <a:lnSpc>
                <a:spcPct val="90000"/>
              </a:lnSpc>
              <a:spcBef>
                <a:spcPts val="565"/>
              </a:spcBef>
              <a:buClr>
                <a:srgbClr val="0E6EC5"/>
              </a:buClr>
              <a:buSzPct val="68750"/>
              <a:buFont typeface="Wingdings"/>
              <a:buChar char=""/>
              <a:tabLst>
                <a:tab pos="287655" algn="l"/>
              </a:tabLst>
            </a:pPr>
            <a:endParaRPr sz="2400" dirty="0">
              <a:solidFill>
                <a:srgbClr val="003399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2101055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3"/>
          <p:cNvSpPr/>
          <p:nvPr/>
        </p:nvSpPr>
        <p:spPr>
          <a:xfrm>
            <a:off x="166751" y="183250"/>
            <a:ext cx="3786251" cy="5352669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4"/>
          <p:cNvSpPr/>
          <p:nvPr/>
        </p:nvSpPr>
        <p:spPr>
          <a:xfrm>
            <a:off x="4254855" y="1309338"/>
            <a:ext cx="3786251" cy="5383911"/>
          </a:xfrm>
          <a:prstGeom prst="rect">
            <a:avLst/>
          </a:prstGeom>
          <a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3"/>
          <p:cNvSpPr/>
          <p:nvPr/>
        </p:nvSpPr>
        <p:spPr>
          <a:xfrm>
            <a:off x="8329523" y="183249"/>
            <a:ext cx="3695726" cy="5352669"/>
          </a:xfrm>
          <a:prstGeom prst="rect">
            <a:avLst/>
          </a:prstGeom>
          <a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2180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34"/>
            <a:ext cx="4991249" cy="6864434"/>
          </a:xfrm>
          <a:prstGeom prst="rect">
            <a:avLst/>
          </a:prstGeom>
        </p:spPr>
      </p:pic>
      <p:sp>
        <p:nvSpPr>
          <p:cNvPr id="6" name="object 9"/>
          <p:cNvSpPr txBox="1"/>
          <p:nvPr/>
        </p:nvSpPr>
        <p:spPr>
          <a:xfrm>
            <a:off x="4991249" y="2927547"/>
            <a:ext cx="6425821" cy="15286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6565" algn="just">
              <a:lnSpc>
                <a:spcPct val="100000"/>
              </a:lnSpc>
              <a:spcBef>
                <a:spcPts val="100"/>
              </a:spcBef>
              <a:tabLst>
                <a:tab pos="895350" algn="l"/>
              </a:tabLst>
            </a:pP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sz="2000" spc="-5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</a:t>
            </a:r>
            <a:r>
              <a:rPr sz="2000" spc="1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</a:t>
            </a:r>
            <a:r>
              <a:rPr sz="2000" spc="7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обучении</a:t>
            </a:r>
            <a:r>
              <a:rPr sz="2000" spc="9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000" spc="7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ПАО</a:t>
            </a:r>
            <a:r>
              <a:rPr lang="ru-RU" sz="20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sz="2000" spc="-5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Ростелеком</a:t>
            </a:r>
            <a:r>
              <a:rPr sz="20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по программе </a:t>
            </a:r>
            <a:r>
              <a:rPr sz="2000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sz="2000" spc="-1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Эксплуатация</a:t>
            </a:r>
            <a:r>
              <a:rPr sz="2000" spc="-1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</a:t>
            </a: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телекоммуникационными</a:t>
            </a:r>
            <a:r>
              <a:rPr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0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системами» </a:t>
            </a:r>
            <a:r>
              <a:rPr sz="2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20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объеме 22 </a:t>
            </a:r>
            <a:r>
              <a:rPr sz="2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часа с </a:t>
            </a:r>
            <a:r>
              <a:rPr sz="2000" spc="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sz="20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 2017  </a:t>
            </a:r>
            <a:r>
              <a:rPr sz="2000" spc="-7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sz="20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10 </a:t>
            </a:r>
            <a:r>
              <a:rPr sz="2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ноября </a:t>
            </a:r>
            <a:r>
              <a:rPr sz="2000" spc="-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sz="2000" spc="8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75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sz="20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 dirty="0">
              <a:solidFill>
                <a:srgbClr val="003399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9213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2264" y="-1"/>
            <a:ext cx="8046134" cy="553171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8317" y="5490869"/>
            <a:ext cx="11201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2" marR="6350" algn="just">
              <a:lnSpc>
                <a:spcPct val="100000"/>
              </a:lnSpc>
              <a:tabLst>
                <a:tab pos="2131060" algn="l"/>
              </a:tabLst>
            </a:pPr>
            <a:r>
              <a:rPr lang="ru-RU" sz="2000" spc="-2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spc="-2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Удостоверение </a:t>
            </a: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повышении квалификации  в </a:t>
            </a:r>
            <a:r>
              <a:rPr lang="ru-RU" sz="20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 </a:t>
            </a: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ДПО «Инновационный образовательный  центр повышения </a:t>
            </a:r>
            <a:r>
              <a:rPr lang="ru-RU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квалификации </a:t>
            </a: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spc="9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переподготовки</a:t>
            </a:r>
            <a:r>
              <a:rPr lang="ru-RU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«Мой университет»» на </a:t>
            </a:r>
            <a:r>
              <a:rPr lang="ru-RU" sz="20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КПК </a:t>
            </a: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«Подготовка методистов-модераторов по технологии активных  методов обучения</a:t>
            </a:r>
            <a:r>
              <a:rPr lang="ru-RU" sz="20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объеме </a:t>
            </a: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216 </a:t>
            </a:r>
            <a:r>
              <a:rPr lang="ru-RU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часов, </a:t>
            </a:r>
            <a:r>
              <a:rPr lang="ru-RU" sz="2000" spc="-7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 </a:t>
            </a: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Петрозаводск, 2019</a:t>
            </a:r>
            <a:r>
              <a:rPr lang="ru-RU" sz="2000" spc="-4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-1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год.</a:t>
            </a:r>
            <a:endParaRPr lang="ru-RU" sz="20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6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308760" y="5086771"/>
            <a:ext cx="76164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2" marR="6350" algn="just">
              <a:lnSpc>
                <a:spcPct val="100000"/>
              </a:lnSpc>
              <a:tabLst>
                <a:tab pos="2131060" algn="l"/>
              </a:tabLst>
            </a:pPr>
            <a:r>
              <a:rPr lang="ru-RU" sz="2000" spc="-2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Сертификат </a:t>
            </a: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прохождении обучения  в практическом </a:t>
            </a:r>
            <a:r>
              <a:rPr lang="ru-RU" sz="2000" spc="-5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вебинаре</a:t>
            </a: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ЦПР по курсу </a:t>
            </a: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spc="-5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Цифровизация</a:t>
            </a: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профессионального образования</a:t>
            </a:r>
            <a:r>
              <a:rPr lang="ru-RU" sz="2000" spc="-1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spc="-7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 </a:t>
            </a:r>
            <a:r>
              <a:rPr lang="ru-RU" sz="2000" spc="-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Москва, 2019</a:t>
            </a:r>
            <a:r>
              <a:rPr lang="ru-RU" sz="2000" spc="-4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-15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год.</a:t>
            </a:r>
            <a:endParaRPr lang="ru-RU" sz="20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8536" y="91440"/>
            <a:ext cx="4884276" cy="66927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4503" y="0"/>
            <a:ext cx="7207971" cy="501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2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1"/>
          <p:cNvSpPr txBox="1"/>
          <p:nvPr/>
        </p:nvSpPr>
        <p:spPr>
          <a:xfrm>
            <a:off x="367144" y="203545"/>
            <a:ext cx="11457710" cy="76495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21360" marR="5080" indent="-709295" algn="ctr">
              <a:lnSpc>
                <a:spcPct val="100000"/>
              </a:lnSpc>
              <a:spcBef>
                <a:spcPts val="105"/>
              </a:spcBef>
            </a:pPr>
            <a:r>
              <a:rPr sz="2400" b="1" spc="-65" dirty="0">
                <a:solidFill>
                  <a:srgbClr val="003399"/>
                </a:solidFill>
                <a:latin typeface="Times New Roman"/>
                <a:cs typeface="Times New Roman"/>
              </a:rPr>
              <a:t>РЕЗУЛЬТАТЫ </a:t>
            </a:r>
            <a:r>
              <a:rPr sz="2400" b="1" spc="-10" dirty="0">
                <a:solidFill>
                  <a:srgbClr val="003399"/>
                </a:solidFill>
                <a:latin typeface="Times New Roman"/>
                <a:cs typeface="Times New Roman"/>
              </a:rPr>
              <a:t>ОСВОЕНИЯ </a:t>
            </a:r>
            <a:r>
              <a:rPr sz="2400" b="1" spc="-15" dirty="0">
                <a:solidFill>
                  <a:srgbClr val="003399"/>
                </a:solidFill>
                <a:latin typeface="Times New Roman"/>
                <a:cs typeface="Times New Roman"/>
              </a:rPr>
              <a:t>ОБУЧАЮЩИМИСЯ </a:t>
            </a:r>
            <a:r>
              <a:rPr sz="2400" b="1" spc="-40" dirty="0" smtClean="0">
                <a:solidFill>
                  <a:srgbClr val="003399"/>
                </a:solidFill>
                <a:latin typeface="Times New Roman"/>
                <a:cs typeface="Times New Roman"/>
              </a:rPr>
              <a:t>ОБРАЗОВАТЕЛЬНЫХ</a:t>
            </a:r>
            <a:endParaRPr lang="en-US" sz="2400" b="1" spc="-40" dirty="0">
              <a:solidFill>
                <a:srgbClr val="003399"/>
              </a:solidFill>
              <a:latin typeface="Times New Roman"/>
              <a:cs typeface="Times New Roman"/>
            </a:endParaRPr>
          </a:p>
          <a:p>
            <a:pPr marL="721360" marR="5080" indent="-709295" algn="ctr">
              <a:lnSpc>
                <a:spcPct val="100000"/>
              </a:lnSpc>
              <a:spcBef>
                <a:spcPts val="105"/>
              </a:spcBef>
            </a:pPr>
            <a:r>
              <a:rPr sz="2400" b="1" spc="-35" dirty="0" smtClean="0">
                <a:solidFill>
                  <a:srgbClr val="003399"/>
                </a:solidFill>
                <a:latin typeface="Times New Roman"/>
                <a:cs typeface="Times New Roman"/>
              </a:rPr>
              <a:t>ПРОГРАММ  </a:t>
            </a:r>
            <a:r>
              <a:rPr sz="2400" b="1" spc="-10" dirty="0">
                <a:solidFill>
                  <a:srgbClr val="003399"/>
                </a:solidFill>
                <a:latin typeface="Times New Roman"/>
                <a:cs typeface="Times New Roman"/>
              </a:rPr>
              <a:t>ПО </a:t>
            </a:r>
            <a:r>
              <a:rPr sz="2400" b="1" spc="-40" dirty="0">
                <a:solidFill>
                  <a:srgbClr val="003399"/>
                </a:solidFill>
                <a:latin typeface="Times New Roman"/>
                <a:cs typeface="Times New Roman"/>
              </a:rPr>
              <a:t>ИТОГАМ </a:t>
            </a:r>
            <a:r>
              <a:rPr sz="2400" b="1" spc="-25" dirty="0">
                <a:solidFill>
                  <a:srgbClr val="003399"/>
                </a:solidFill>
                <a:latin typeface="Times New Roman"/>
                <a:cs typeface="Times New Roman"/>
              </a:rPr>
              <a:t>МОНИТОРИНГА </a:t>
            </a:r>
            <a:r>
              <a:rPr sz="2400" b="1" spc="-10" dirty="0">
                <a:solidFill>
                  <a:srgbClr val="003399"/>
                </a:solidFill>
                <a:latin typeface="Times New Roman"/>
                <a:cs typeface="Times New Roman"/>
              </a:rPr>
              <a:t>СИСТЕМЫ </a:t>
            </a:r>
            <a:r>
              <a:rPr sz="2400" b="1" spc="-40" dirty="0">
                <a:solidFill>
                  <a:srgbClr val="003399"/>
                </a:solidFill>
                <a:latin typeface="Times New Roman"/>
                <a:cs typeface="Times New Roman"/>
              </a:rPr>
              <a:t>ОБРАЗОВАНИЯ</a:t>
            </a:r>
            <a:r>
              <a:rPr sz="2400" b="1" spc="-30" dirty="0">
                <a:solidFill>
                  <a:srgbClr val="003399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3399"/>
                </a:solidFill>
                <a:latin typeface="Times New Roman"/>
                <a:cs typeface="Times New Roman"/>
              </a:rPr>
              <a:t>(</a:t>
            </a:r>
            <a:r>
              <a:rPr sz="2400" b="1" dirty="0" smtClean="0">
                <a:solidFill>
                  <a:srgbClr val="003399"/>
                </a:solidFill>
                <a:latin typeface="Times New Roman"/>
                <a:cs typeface="Times New Roman"/>
              </a:rPr>
              <a:t>ПССЗ)</a:t>
            </a:r>
            <a:endParaRPr sz="2400" dirty="0">
              <a:solidFill>
                <a:srgbClr val="003399"/>
              </a:solidFill>
              <a:latin typeface="Cambria"/>
              <a:cs typeface="Cambria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766710668"/>
              </p:ext>
            </p:extLst>
          </p:nvPr>
        </p:nvGraphicFramePr>
        <p:xfrm>
          <a:off x="1656521" y="1245704"/>
          <a:ext cx="7931425" cy="5280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2108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DD7EE"/>
      </a:accent1>
      <a:accent2>
        <a:srgbClr val="9CC3E5"/>
      </a:accent2>
      <a:accent3>
        <a:srgbClr val="A5A5A5"/>
      </a:accent3>
      <a:accent4>
        <a:srgbClr val="BDD7EE"/>
      </a:accent4>
      <a:accent5>
        <a:srgbClr val="2E75B5"/>
      </a:accent5>
      <a:accent6>
        <a:srgbClr val="9CC3E5"/>
      </a:accent6>
      <a:hlink>
        <a:srgbClr val="7030A0"/>
      </a:hlink>
      <a:folHlink>
        <a:srgbClr val="954F72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2916</TotalTime>
  <Words>3211</Words>
  <Application>Microsoft Office PowerPoint</Application>
  <PresentationFormat>Широкоэкранный</PresentationFormat>
  <Paragraphs>686</Paragraphs>
  <Slides>58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7" baseType="lpstr">
      <vt:lpstr>Arial</vt:lpstr>
      <vt:lpstr>Calibri</vt:lpstr>
      <vt:lpstr>Cambria</vt:lpstr>
      <vt:lpstr>Courier New</vt:lpstr>
      <vt:lpstr>Times New Roman</vt:lpstr>
      <vt:lpstr>Trebuchet MS</vt:lpstr>
      <vt:lpstr>Wingdings</vt:lpstr>
      <vt:lpstr>Wingdings 3</vt:lpstr>
      <vt:lpstr>Грань</vt:lpstr>
      <vt:lpstr>Презентация PowerPoint</vt:lpstr>
      <vt:lpstr>ОБЩИЕ СВЕДЕНИЯ </vt:lpstr>
      <vt:lpstr>СВЕДЕНИЯ ОБ ОБРАЗОВАНИИ</vt:lpstr>
      <vt:lpstr>ПОВЫШЕНИЕ КВАЛИФИКАЦИИ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ВКР</vt:lpstr>
      <vt:lpstr>Презентация PowerPoint</vt:lpstr>
      <vt:lpstr>РЕЗУЛЬТАТЫ СТУДЕНТОВ (ВСР) Внутриколледжный </vt:lpstr>
      <vt:lpstr>РЕЗУЛЬТАТЫ СТУДЕНТОВ (ВСР) Внутриколледжный </vt:lpstr>
      <vt:lpstr>Презентация PowerPoint</vt:lpstr>
      <vt:lpstr>Презентация PowerPoint</vt:lpstr>
      <vt:lpstr>РЕЗУЛЬТАТЫ СТУДЕНТОВ (ОЛИМПИАДЫ) </vt:lpstr>
      <vt:lpstr>Презентация PowerPoint</vt:lpstr>
      <vt:lpstr>РЕЗУЛЬТАТЫ СТУДЕНТОВ (ПУБЛИКАЦИИ) </vt:lpstr>
      <vt:lpstr>Презентация PowerPoint</vt:lpstr>
      <vt:lpstr>САЙТ – ПОРТФОЛИО ПРЕПОДАВАТЕЛЯ </vt:lpstr>
      <vt:lpstr>Презентация PowerPoint</vt:lpstr>
      <vt:lpstr>ЭФФЕКТИВНОСТЬ РАБОТЫ ПО ПРОГРАММНО-МЕТОДИЧЕСКОМУ  СОПРОВОЖДЕНИЮ ОБРАЗОВАТЕЛЬНОГО ПРОЦЕССА </vt:lpstr>
      <vt:lpstr>ЭФФЕКТИВНОСТЬ РАБОТЫ ПО ПРОГРАММНО-МЕТОДИЧЕСКОМУ  СОПРОВОЖДЕНИЮ ОБРАЗОВАТЕЛЬНОГО ПРОЦЕССА </vt:lpstr>
      <vt:lpstr>ЭФФЕКТИВНОСТЬ РАБОТЫ ПО ПРОГРАММНО-МЕТОДИЧЕСКОМУ  СОПРОВОЖДЕНИЮ ОБРАЗОВАТЕЛЬНОГО ПРОЦЕССА</vt:lpstr>
      <vt:lpstr>Презентация PowerPoint</vt:lpstr>
      <vt:lpstr>ПУБЛИКАЦИИ</vt:lpstr>
      <vt:lpstr>СЕРТИФИКАТЫ О ПУБЛИКАЦИИ </vt:lpstr>
      <vt:lpstr>СЕРТИФИКАТЫ О ПУБЛИКАЦИИ </vt:lpstr>
      <vt:lpstr>СЕРТИФИКАТЫ О ПУБЛИКАЦИИ </vt:lpstr>
      <vt:lpstr>РЕЗУЛЬТАТЫ УЧАСТИЯ И ПРОДУКТИВНОСТЬ МЕТОДИЧЕСКОЙ ДЕЯТЕЛЬНОСТИ ПРЕПОДАВАТЕЛЯ </vt:lpstr>
      <vt:lpstr>РЕЗУЛЬТАТЫ УЧАСТИЯ И ПРОДУКТИВНОСТЬ МЕТОДИЧЕСКОЙ ДЕЯТЕЛЬНОСТИ ПРЕПОДАВАТЕЛЯ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130</cp:revision>
  <dcterms:created xsi:type="dcterms:W3CDTF">2019-10-23T05:57:12Z</dcterms:created>
  <dcterms:modified xsi:type="dcterms:W3CDTF">2019-11-17T22:48:34Z</dcterms:modified>
</cp:coreProperties>
</file>