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0"/>
  </p:notesMasterIdLst>
  <p:sldIdLst>
    <p:sldId id="256" r:id="rId2"/>
    <p:sldId id="257" r:id="rId3"/>
    <p:sldId id="297" r:id="rId4"/>
    <p:sldId id="283" r:id="rId5"/>
    <p:sldId id="285" r:id="rId6"/>
    <p:sldId id="299" r:id="rId7"/>
    <p:sldId id="279" r:id="rId8"/>
    <p:sldId id="306" r:id="rId9"/>
    <p:sldId id="307" r:id="rId10"/>
    <p:sldId id="309" r:id="rId11"/>
    <p:sldId id="310" r:id="rId12"/>
    <p:sldId id="268" r:id="rId13"/>
    <p:sldId id="294" r:id="rId14"/>
    <p:sldId id="303" r:id="rId15"/>
    <p:sldId id="347" r:id="rId16"/>
    <p:sldId id="348" r:id="rId17"/>
    <p:sldId id="270" r:id="rId18"/>
    <p:sldId id="314" r:id="rId19"/>
    <p:sldId id="267" r:id="rId20"/>
    <p:sldId id="340" r:id="rId21"/>
    <p:sldId id="277" r:id="rId22"/>
    <p:sldId id="338" r:id="rId23"/>
    <p:sldId id="271" r:id="rId24"/>
    <p:sldId id="336" r:id="rId25"/>
    <p:sldId id="323" r:id="rId26"/>
    <p:sldId id="265" r:id="rId27"/>
    <p:sldId id="321" r:id="rId28"/>
    <p:sldId id="304" r:id="rId29"/>
    <p:sldId id="326" r:id="rId30"/>
    <p:sldId id="266" r:id="rId31"/>
    <p:sldId id="315" r:id="rId32"/>
    <p:sldId id="322" r:id="rId33"/>
    <p:sldId id="300" r:id="rId34"/>
    <p:sldId id="258" r:id="rId35"/>
    <p:sldId id="259" r:id="rId36"/>
    <p:sldId id="345" r:id="rId37"/>
    <p:sldId id="260" r:id="rId38"/>
    <p:sldId id="344" r:id="rId39"/>
    <p:sldId id="263" r:id="rId40"/>
    <p:sldId id="330" r:id="rId41"/>
    <p:sldId id="332" r:id="rId42"/>
    <p:sldId id="341" r:id="rId43"/>
    <p:sldId id="261" r:id="rId44"/>
    <p:sldId id="264" r:id="rId45"/>
    <p:sldId id="335" r:id="rId46"/>
    <p:sldId id="324" r:id="rId47"/>
    <p:sldId id="343" r:id="rId48"/>
    <p:sldId id="302" r:id="rId49"/>
    <p:sldId id="339" r:id="rId50"/>
    <p:sldId id="346" r:id="rId51"/>
    <p:sldId id="269" r:id="rId52"/>
    <p:sldId id="333" r:id="rId53"/>
    <p:sldId id="305" r:id="rId54"/>
    <p:sldId id="334" r:id="rId55"/>
    <p:sldId id="328" r:id="rId56"/>
    <p:sldId id="329" r:id="rId57"/>
    <p:sldId id="273" r:id="rId58"/>
    <p:sldId id="274" r:id="rId59"/>
    <p:sldId id="275" r:id="rId60"/>
    <p:sldId id="276" r:id="rId61"/>
    <p:sldId id="320" r:id="rId62"/>
    <p:sldId id="286" r:id="rId63"/>
    <p:sldId id="280" r:id="rId64"/>
    <p:sldId id="287" r:id="rId65"/>
    <p:sldId id="288" r:id="rId66"/>
    <p:sldId id="289" r:id="rId67"/>
    <p:sldId id="290" r:id="rId68"/>
    <p:sldId id="291" r:id="rId69"/>
    <p:sldId id="293" r:id="rId70"/>
    <p:sldId id="292" r:id="rId71"/>
    <p:sldId id="295" r:id="rId72"/>
    <p:sldId id="325" r:id="rId73"/>
    <p:sldId id="298" r:id="rId74"/>
    <p:sldId id="318" r:id="rId75"/>
    <p:sldId id="327" r:id="rId76"/>
    <p:sldId id="296" r:id="rId77"/>
    <p:sldId id="337" r:id="rId78"/>
    <p:sldId id="281" r:id="rId7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2" autoAdjust="0"/>
    <p:restoredTop sz="88566" autoAdjust="0"/>
  </p:normalViewPr>
  <p:slideViewPr>
    <p:cSldViewPr>
      <p:cViewPr varScale="1">
        <p:scale>
          <a:sx n="61" d="100"/>
          <a:sy n="61" d="100"/>
        </p:scale>
        <p:origin x="-142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A50A2-EF57-4B58-99EF-46B3034FF6DE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C79BC-2348-4EFB-B25E-CCB6FF7AD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4684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C79BC-2348-4EFB-B25E-CCB6FF7AD8F7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3614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C79BC-2348-4EFB-B25E-CCB6FF7AD8F7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0472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1E39-28E1-4A38-990F-CFB5358D4800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8978-421D-40BC-8F55-26654F96303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1E39-28E1-4A38-990F-CFB5358D4800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8978-421D-40BC-8F55-26654F9630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1E39-28E1-4A38-990F-CFB5358D4800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8978-421D-40BC-8F55-26654F9630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1E39-28E1-4A38-990F-CFB5358D4800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8978-421D-40BC-8F55-26654F9630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1E39-28E1-4A38-990F-CFB5358D4800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8978-421D-40BC-8F55-26654F96303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1E39-28E1-4A38-990F-CFB5358D4800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8978-421D-40BC-8F55-26654F9630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1E39-28E1-4A38-990F-CFB5358D4800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8978-421D-40BC-8F55-26654F9630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1E39-28E1-4A38-990F-CFB5358D4800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8978-421D-40BC-8F55-26654F9630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1E39-28E1-4A38-990F-CFB5358D4800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8978-421D-40BC-8F55-26654F96303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1E39-28E1-4A38-990F-CFB5358D4800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8978-421D-40BC-8F55-26654F9630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1E39-28E1-4A38-990F-CFB5358D4800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8978-421D-40BC-8F55-26654F96303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A7361E39-28E1-4A38-990F-CFB5358D4800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0968978-421D-40BC-8F55-26654F96303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5157192"/>
            <a:ext cx="7406640" cy="147218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Министерство профессионального образования  подготовки и расстановки кадров РС(Я) </a:t>
            </a:r>
            <a:br>
              <a:rPr lang="ru-RU" sz="2400" b="1" dirty="0" smtClean="0">
                <a:solidFill>
                  <a:schemeClr val="accent3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3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     ГАПОУ РС(Я) Якутский колледж связи и энергетики им. П.И.Дудкина</a:t>
            </a:r>
            <a:r>
              <a:rPr lang="ru-RU" sz="2800" b="1" dirty="0" smtClean="0">
                <a:solidFill>
                  <a:schemeClr val="accent3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3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3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                          </a:t>
            </a:r>
            <a:br>
              <a:rPr lang="ru-RU" sz="2800" dirty="0" smtClean="0">
                <a:solidFill>
                  <a:schemeClr val="accent3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4800" b="1" dirty="0" err="1" smtClean="0">
                <a:solidFill>
                  <a:schemeClr val="accent3">
                    <a:lumMod val="25000"/>
                  </a:schemeClr>
                </a:solidFill>
                <a:latin typeface="Monotype Corsiva" pitchFamily="66" charset="0"/>
                <a:ea typeface="Verdana" pitchFamily="34" charset="0"/>
                <a:cs typeface="Times New Roman" pitchFamily="18" charset="0"/>
              </a:rPr>
              <a:t>Портфолио</a:t>
            </a:r>
            <a:r>
              <a:rPr lang="ru-RU" sz="4800" b="1" dirty="0" smtClean="0">
                <a:solidFill>
                  <a:schemeClr val="accent3">
                    <a:lumMod val="25000"/>
                  </a:schemeClr>
                </a:solidFill>
                <a:latin typeface="Monotype Corsiva" pitchFamily="66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accent3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3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3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      </a:t>
            </a:r>
            <a:r>
              <a:rPr lang="ru-RU" sz="2800" dirty="0" smtClean="0">
                <a:solidFill>
                  <a:schemeClr val="accent3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3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3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3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3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3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3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3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3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3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3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3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преподавателя  специальных  дисциплин</a:t>
            </a:r>
            <a:br>
              <a:rPr lang="ru-RU" sz="2400" b="1" dirty="0" smtClean="0">
                <a:solidFill>
                  <a:schemeClr val="accent3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3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Васильченко Олеси Викторовны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Образовательный сервер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http://yakse.ru</a:t>
            </a:r>
            <a:endParaRPr lang="ru-RU" sz="3200" dirty="0"/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9981" y="1615413"/>
            <a:ext cx="3835276" cy="3742158"/>
          </a:xfrm>
        </p:spPr>
      </p:pic>
      <p:sp>
        <p:nvSpPr>
          <p:cNvPr id="6" name="Прямоугольник 5"/>
          <p:cNvSpPr/>
          <p:nvPr/>
        </p:nvSpPr>
        <p:spPr>
          <a:xfrm>
            <a:off x="5045257" y="1916832"/>
            <a:ext cx="388843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На базе колледжа открыт образовательный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web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сайт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do.yakse.ru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Все электронные материалы сгруппированы по специальностям и дисциплинам, они представляют собой образовательные ресурсы, это могут быть конспекты лекций, практические и лабораторные работы, подборки статей, подборки ссылок, вопросы к экзаменам, фонд тестов. 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276872"/>
            <a:ext cx="7498080" cy="1143000"/>
          </a:xfrm>
        </p:spPr>
        <p:txBody>
          <a:bodyPr>
            <a:noAutofit/>
          </a:bodyPr>
          <a:lstStyle/>
          <a:p>
            <a:r>
              <a:rPr lang="ru-RU" sz="8000" dirty="0" smtClean="0">
                <a:latin typeface="Monotype Corsiva" pitchFamily="66" charset="0"/>
              </a:rPr>
              <a:t>Результаты студентов </a:t>
            </a:r>
            <a:endParaRPr lang="ru-RU" sz="8000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498080" cy="27223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в будущую профессию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2012-2013 - 1 место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Мудрак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 и Кузьмин О. гр. Инфо-12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2013-2014 - 2 место Галаев Е. и Григорьев А. гр. Инфо-13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2013-2014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республиканская выставка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Мудрак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 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Сычев Н. гр. Инфо-12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2014-2015 -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республиканской НПК Галаев Е. гр.Инфо-13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3131579"/>
            <a:ext cx="2440293" cy="360601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3468" y="3772919"/>
            <a:ext cx="3457194" cy="232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0315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20131218_12083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8424" y="3811860"/>
            <a:ext cx="3810000" cy="2857500"/>
          </a:xfrm>
          <a:prstGeom prst="rect">
            <a:avLst/>
          </a:prstGeom>
          <a:noFill/>
        </p:spPr>
      </p:pic>
      <p:pic>
        <p:nvPicPr>
          <p:cNvPr id="2051" name="Picture 3" descr="C:\Documents and Settings\Admin\Рабочий стол\20131218_12100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19672" y="3212976"/>
            <a:ext cx="2592288" cy="3456384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Рабочий стол\20131218_120846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744666" y="144016"/>
            <a:ext cx="2571750" cy="3429000"/>
          </a:xfrm>
          <a:prstGeom prst="rect">
            <a:avLst/>
          </a:prstGeom>
          <a:noFill/>
        </p:spPr>
      </p:pic>
      <p:pic>
        <p:nvPicPr>
          <p:cNvPr id="2053" name="Picture 5" descr="C:\Documents and Settings\Admin\Рабочий стол\20131218_121122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626096" y="139452"/>
            <a:ext cx="38100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5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187624" y="503212"/>
            <a:ext cx="3960440" cy="544677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436096" y="359898"/>
            <a:ext cx="3403104" cy="573339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 Республиканские отборочные по </a:t>
            </a:r>
            <a:r>
              <a:rPr lang="ru-RU" dirty="0">
                <a:latin typeface="Monotype Corsiva" panose="03010101010201010101" pitchFamily="66" charset="0"/>
              </a:rPr>
              <a:t>компетенции «Сетевое и системное администрирование» </a:t>
            </a:r>
            <a:r>
              <a:rPr lang="ru-RU" dirty="0" smtClean="0">
                <a:latin typeface="Monotype Corsiva" panose="03010101010201010101" pitchFamily="66" charset="0"/>
              </a:rPr>
              <a:t>февраль 2017 </a:t>
            </a:r>
            <a:r>
              <a:rPr lang="ru-RU" dirty="0">
                <a:latin typeface="Monotype Corsiva" panose="03010101010201010101" pitchFamily="66" charset="0"/>
              </a:rPr>
              <a:t>г.</a:t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>
                <a:latin typeface="Monotype Corsiva" panose="03010101010201010101" pitchFamily="66" charset="0"/>
              </a:rPr>
              <a:t>1 место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22127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Учебно-тренировочные сборы по компетенции «Сетевое и системное администрирование» декабрь 2016 г.</a:t>
            </a:r>
            <a:br>
              <a:rPr lang="ru-RU" dirty="0" smtClean="0">
                <a:latin typeface="Monotype Corsiva" panose="03010101010201010101" pitchFamily="66" charset="0"/>
              </a:rPr>
            </a:br>
            <a:r>
              <a:rPr lang="en-US" dirty="0" smtClean="0">
                <a:latin typeface="Monotype Corsiva" panose="03010101010201010101" pitchFamily="66" charset="0"/>
              </a:rPr>
              <a:t>1 </a:t>
            </a:r>
            <a:r>
              <a:rPr lang="ru-RU" dirty="0" smtClean="0">
                <a:latin typeface="Monotype Corsiva" panose="03010101010201010101" pitchFamily="66" charset="0"/>
              </a:rPr>
              <a:t>место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403762" y="2212748"/>
            <a:ext cx="3271168" cy="44956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292080" y="2212748"/>
            <a:ext cx="3288329" cy="452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7692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713616" cy="567464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Отборочные по </a:t>
            </a:r>
            <a:r>
              <a:rPr lang="ru-RU" dirty="0">
                <a:latin typeface="Monotype Corsiva" panose="03010101010201010101" pitchFamily="66" charset="0"/>
              </a:rPr>
              <a:t>компетенции «Сетевое и системное администрирование» </a:t>
            </a:r>
            <a:r>
              <a:rPr lang="ru-RU" dirty="0" smtClean="0">
                <a:latin typeface="Monotype Corsiva" panose="03010101010201010101" pitchFamily="66" charset="0"/>
              </a:rPr>
              <a:t/>
            </a:r>
            <a:br>
              <a:rPr lang="ru-RU" dirty="0" smtClean="0">
                <a:latin typeface="Monotype Corsiva" panose="03010101010201010101" pitchFamily="66" charset="0"/>
              </a:rPr>
            </a:br>
            <a:r>
              <a:rPr lang="ru-RU" dirty="0" smtClean="0">
                <a:latin typeface="Monotype Corsiva" panose="03010101010201010101" pitchFamily="66" charset="0"/>
              </a:rPr>
              <a:t>март 2017 </a:t>
            </a:r>
            <a:r>
              <a:rPr lang="ru-RU" dirty="0">
                <a:latin typeface="Monotype Corsiva" panose="03010101010201010101" pitchFamily="66" charset="0"/>
              </a:rPr>
              <a:t>г.</a:t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 smtClean="0">
                <a:latin typeface="Monotype Corsiva" panose="03010101010201010101" pitchFamily="66" charset="0"/>
              </a:rPr>
              <a:t>г. Казань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274638"/>
            <a:ext cx="4320480" cy="6169558"/>
          </a:xfrm>
        </p:spPr>
      </p:pic>
    </p:spTree>
    <p:extLst>
      <p:ext uri="{BB962C8B-B14F-4D97-AF65-F5344CB8AC3E}">
        <p14:creationId xmlns:p14="http://schemas.microsoft.com/office/powerpoint/2010/main" xmlns="" val="2389157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71420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Международная олимпиада профессионального мастерства «Основы сетевых технологий»</a:t>
            </a:r>
            <a:endParaRPr lang="ru-RU" b="1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4018" y="1988840"/>
            <a:ext cx="6441260" cy="4561872"/>
          </a:xfrm>
        </p:spPr>
      </p:pic>
    </p:spTree>
    <p:extLst>
      <p:ext uri="{BB962C8B-B14F-4D97-AF65-F5344CB8AC3E}">
        <p14:creationId xmlns:p14="http://schemas.microsoft.com/office/powerpoint/2010/main" xmlns="" val="1322872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420888"/>
            <a:ext cx="7498080" cy="1143000"/>
          </a:xfrm>
        </p:spPr>
        <p:txBody>
          <a:bodyPr>
            <a:noAutofit/>
          </a:bodyPr>
          <a:lstStyle/>
          <a:p>
            <a:r>
              <a:rPr lang="ru-RU" sz="8000" dirty="0" smtClean="0">
                <a:latin typeface="Monotype Corsiva" pitchFamily="66" charset="0"/>
              </a:rPr>
              <a:t>Распространение педагогического опыта</a:t>
            </a:r>
            <a:endParaRPr lang="ru-RU" sz="8000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9015" y="188640"/>
            <a:ext cx="7498080" cy="158417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Участие в республиканской научно – практической конференции «Инновации в профессиональном образовании в контексте реализации ФГОС»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2204864"/>
            <a:ext cx="5956609" cy="412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043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Васильченко Олеся Викторовна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23928" y="1268760"/>
            <a:ext cx="5009760" cy="4979640"/>
          </a:xfrm>
        </p:spPr>
        <p:txBody>
          <a:bodyPr>
            <a:normAutofit fontScale="92500"/>
          </a:bodyPr>
          <a:lstStyle/>
          <a:p>
            <a:pPr marL="342900" indent="-342900" algn="just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itchFamily="2" charset="2"/>
              <a:buChar char="Ø"/>
            </a:pPr>
            <a:r>
              <a:rPr lang="ru-RU" sz="2200" dirty="0" smtClean="0">
                <a:latin typeface="Monotype Corsiva" pitchFamily="66" charset="0"/>
              </a:rPr>
              <a:t>20 июля 1987 </a:t>
            </a:r>
            <a:r>
              <a:rPr lang="ru-RU" sz="2200" dirty="0">
                <a:latin typeface="Monotype Corsiva" pitchFamily="66" charset="0"/>
              </a:rPr>
              <a:t>год</a:t>
            </a:r>
            <a:r>
              <a:rPr lang="ru-RU" sz="2200" dirty="0" smtClean="0">
                <a:latin typeface="Monotype Corsiva" pitchFamily="66" charset="0"/>
              </a:rPr>
              <a:t>.</a:t>
            </a:r>
          </a:p>
          <a:p>
            <a:pPr marL="342900" indent="-342900" algn="just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itchFamily="2" charset="2"/>
              <a:buChar char="Ø"/>
            </a:pPr>
            <a:endParaRPr lang="ru-RU" sz="2200" dirty="0">
              <a:latin typeface="Monotype Corsiva" pitchFamily="66" charset="0"/>
            </a:endParaRPr>
          </a:p>
          <a:p>
            <a:pPr marL="342900" indent="-342900" algn="just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itchFamily="2" charset="2"/>
              <a:buChar char="Ø"/>
            </a:pPr>
            <a:r>
              <a:rPr lang="ru-RU" sz="2200" dirty="0">
                <a:latin typeface="Monotype Corsiva" pitchFamily="66" charset="0"/>
              </a:rPr>
              <a:t>Образование – </a:t>
            </a:r>
            <a:r>
              <a:rPr lang="ru-RU" sz="2200" dirty="0" smtClean="0">
                <a:latin typeface="Monotype Corsiva" pitchFamily="66" charset="0"/>
              </a:rPr>
              <a:t>высшее</a:t>
            </a:r>
          </a:p>
          <a:p>
            <a:pPr marL="342900" indent="-342900" algn="just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itchFamily="2" charset="2"/>
              <a:buChar char="Ø"/>
            </a:pPr>
            <a:endParaRPr lang="ru-RU" sz="2200" dirty="0">
              <a:latin typeface="Monotype Corsiva" pitchFamily="66" charset="0"/>
            </a:endParaRPr>
          </a:p>
          <a:p>
            <a:pPr marL="342900" indent="-342900" algn="just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itchFamily="2" charset="2"/>
              <a:buChar char="Ø"/>
            </a:pPr>
            <a:r>
              <a:rPr lang="ru-RU" sz="2200" dirty="0">
                <a:latin typeface="Monotype Corsiva" pitchFamily="66" charset="0"/>
              </a:rPr>
              <a:t>Учебное заведение – </a:t>
            </a:r>
            <a:r>
              <a:rPr lang="ru-RU" sz="2200" dirty="0" smtClean="0">
                <a:latin typeface="Monotype Corsiva" pitchFamily="66" charset="0"/>
              </a:rPr>
              <a:t>Федеральное государственное бюджетное образовательное учреждение высшего образования «Байкальский государственный университет» г. Иркутск, 2015г.</a:t>
            </a:r>
            <a:endParaRPr lang="ru-RU" sz="2200" dirty="0">
              <a:latin typeface="Monotype Corsiva" pitchFamily="66" charset="0"/>
            </a:endParaRPr>
          </a:p>
          <a:p>
            <a:pPr marL="342900" indent="-342900" algn="just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itchFamily="2" charset="2"/>
              <a:buChar char="Ø"/>
            </a:pPr>
            <a:r>
              <a:rPr lang="ru-RU" sz="2200" dirty="0">
                <a:latin typeface="Monotype Corsiva" pitchFamily="66" charset="0"/>
              </a:rPr>
              <a:t>Специальность – </a:t>
            </a:r>
            <a:r>
              <a:rPr lang="ru-RU" sz="2200" dirty="0" smtClean="0">
                <a:latin typeface="Monotype Corsiva" pitchFamily="66" charset="0"/>
              </a:rPr>
              <a:t>Прикладная информатика</a:t>
            </a:r>
          </a:p>
          <a:p>
            <a:pPr marL="0" indent="0" algn="just">
              <a:buClr>
                <a:schemeClr val="tx1">
                  <a:lumMod val="65000"/>
                  <a:lumOff val="35000"/>
                </a:schemeClr>
              </a:buClr>
              <a:buSzPct val="100000"/>
              <a:buNone/>
            </a:pPr>
            <a:endParaRPr lang="ru-RU" sz="2200" dirty="0">
              <a:latin typeface="Monotype Corsiva" pitchFamily="66" charset="0"/>
            </a:endParaRPr>
          </a:p>
          <a:p>
            <a:pPr marL="342900" indent="-342900" algn="just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itchFamily="2" charset="2"/>
              <a:buChar char="Ø"/>
            </a:pPr>
            <a:r>
              <a:rPr lang="ru-RU" sz="2200" dirty="0">
                <a:latin typeface="Monotype Corsiva" pitchFamily="66" charset="0"/>
              </a:rPr>
              <a:t>Стаж работы, включая педагогическую деятельность  - </a:t>
            </a:r>
            <a:r>
              <a:rPr lang="ru-RU" sz="2200" dirty="0" smtClean="0">
                <a:latin typeface="Monotype Corsiva" pitchFamily="66" charset="0"/>
              </a:rPr>
              <a:t>4 </a:t>
            </a:r>
            <a:r>
              <a:rPr lang="ru-RU" sz="2200" dirty="0">
                <a:latin typeface="Monotype Corsiva" pitchFamily="66" charset="0"/>
              </a:rPr>
              <a:t>года </a:t>
            </a:r>
            <a:r>
              <a:rPr lang="ru-RU" sz="2200" dirty="0" smtClean="0">
                <a:latin typeface="Monotype Corsiva" pitchFamily="66" charset="0"/>
              </a:rPr>
              <a:t>8 месяцев, </a:t>
            </a:r>
            <a:r>
              <a:rPr lang="ru-RU" sz="2200" dirty="0">
                <a:latin typeface="Monotype Corsiva" pitchFamily="66" charset="0"/>
              </a:rPr>
              <a:t>в данной должности </a:t>
            </a:r>
            <a:r>
              <a:rPr lang="ru-RU" sz="2200" dirty="0" smtClean="0">
                <a:latin typeface="Monotype Corsiva" pitchFamily="66" charset="0"/>
              </a:rPr>
              <a:t>4 </a:t>
            </a:r>
            <a:r>
              <a:rPr lang="ru-RU" sz="2200" dirty="0">
                <a:latin typeface="Monotype Corsiva" pitchFamily="66" charset="0"/>
              </a:rPr>
              <a:t>года </a:t>
            </a:r>
            <a:r>
              <a:rPr lang="ru-RU" sz="2200" dirty="0" smtClean="0">
                <a:latin typeface="Monotype Corsiva" pitchFamily="66" charset="0"/>
              </a:rPr>
              <a:t>8 </a:t>
            </a:r>
            <a:r>
              <a:rPr lang="ru-RU" sz="2200" dirty="0">
                <a:latin typeface="Monotype Corsiva" pitchFamily="66" charset="0"/>
              </a:rPr>
              <a:t>месяца  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1772816"/>
            <a:ext cx="2492805" cy="35283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3442" y="620688"/>
            <a:ext cx="8020558" cy="555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5414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Публикации</a:t>
            </a:r>
            <a:endParaRPr lang="ru-RU" b="1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1556792"/>
            <a:ext cx="3142211" cy="4447309"/>
          </a:xfrm>
          <a:prstGeom prst="rect">
            <a:avLst/>
          </a:prstGeom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435608" y="1773977"/>
            <a:ext cx="364044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Calibri" pitchFamily="34" charset="0"/>
                <a:cs typeface="Times New Roman" pitchFamily="18" charset="0"/>
              </a:rPr>
              <a:t>ФОРМИРОВАНИЕ ОБЩИХ КОМПЕТЕНЦИЙ НА ВНЕАУДИТОРНЫХ МЕРОПРИЯТИЯХ ПО СПЕЦИАЛЬНОСТИ «ИНФОРМАЦИОННАЯ БЕЗОПАСНОСТЬ»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anose="03010101010201010101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157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Проведение семинаров для преподавателей СПО г. Якутска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4327" y="1700808"/>
            <a:ext cx="7430638" cy="5016624"/>
          </a:xfrm>
        </p:spPr>
      </p:pic>
    </p:spTree>
    <p:extLst>
      <p:ext uri="{BB962C8B-B14F-4D97-AF65-F5344CB8AC3E}">
        <p14:creationId xmlns:p14="http://schemas.microsoft.com/office/powerpoint/2010/main" xmlns="" val="1474544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00223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республиканский форум молодых преподавателей «Вектор будущего»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Являюсь Председателем научно-методического отдела в ассоциации молодых преподавателей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2675437"/>
            <a:ext cx="3434592" cy="40324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2617" y="2617121"/>
            <a:ext cx="2917966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9047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199" y="846138"/>
            <a:ext cx="7833942" cy="5555704"/>
          </a:xfrm>
        </p:spPr>
      </p:pic>
    </p:spTree>
    <p:extLst>
      <p:ext uri="{BB962C8B-B14F-4D97-AF65-F5344CB8AC3E}">
        <p14:creationId xmlns:p14="http://schemas.microsoft.com/office/powerpoint/2010/main" xmlns="" val="305568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Prof-</a:t>
            </a:r>
            <a:r>
              <a:rPr lang="ru-RU" dirty="0" smtClean="0"/>
              <a:t>старт 2015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3861048"/>
            <a:ext cx="3645882" cy="244063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6720" y="122162"/>
            <a:ext cx="3498253" cy="26236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9711" y="3861048"/>
            <a:ext cx="3851919" cy="25785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4323" y="1268760"/>
            <a:ext cx="4068021" cy="228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904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772816"/>
            <a:ext cx="7498080" cy="1143000"/>
          </a:xfrm>
        </p:spPr>
        <p:txBody>
          <a:bodyPr>
            <a:noAutofit/>
          </a:bodyPr>
          <a:lstStyle/>
          <a:p>
            <a:r>
              <a:rPr lang="ru-RU" sz="8000" dirty="0" err="1" smtClean="0"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Профориентационная</a:t>
            </a:r>
            <a:r>
              <a:rPr lang="ru-RU" sz="8000" dirty="0" smtClean="0"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 работа</a:t>
            </a:r>
            <a:endParaRPr lang="ru-RU" sz="8000" dirty="0">
              <a:effectLst/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4645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1268760"/>
            <a:ext cx="777686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Monotype Corsiva" panose="03010101010201010101" pitchFamily="66" charset="0"/>
              </a:rPr>
              <a:t>Работа в </a:t>
            </a:r>
            <a:r>
              <a:rPr lang="ru-RU" sz="3200" dirty="0" smtClean="0">
                <a:latin typeface="Monotype Corsiva" panose="03010101010201010101" pitchFamily="66" charset="0"/>
              </a:rPr>
              <a:t>приемной кампании </a:t>
            </a:r>
            <a:r>
              <a:rPr lang="ru-RU" sz="3200" dirty="0">
                <a:latin typeface="Monotype Corsiva" panose="03010101010201010101" pitchFamily="66" charset="0"/>
              </a:rPr>
              <a:t>с 2012-2014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Monotype Corsiva" panose="03010101010201010101" pitchFamily="66" charset="0"/>
              </a:rPr>
              <a:t>Участие в ярмарке мест и профессий «Сделай свой выбор» 2012-2014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Monotype Corsiva" panose="03010101010201010101" pitchFamily="66" charset="0"/>
              </a:rPr>
              <a:t>Участие в акции «Выпускник» 2014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Monotype Corsiva" panose="03010101010201010101" pitchFamily="66" charset="0"/>
              </a:rPr>
              <a:t>Организация ежегодных экскурсий для школьников республики по колледжу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Monotype Corsiva" panose="03010101010201010101" pitchFamily="66" charset="0"/>
              </a:rPr>
              <a:t>Организация мастер-классов для школьников города</a:t>
            </a:r>
          </a:p>
        </p:txBody>
      </p:sp>
    </p:spTree>
    <p:extLst>
      <p:ext uri="{BB962C8B-B14F-4D97-AF65-F5344CB8AC3E}">
        <p14:creationId xmlns:p14="http://schemas.microsoft.com/office/powerpoint/2010/main" xmlns="" val="50058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3406040"/>
            <a:ext cx="4968552" cy="33660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412776"/>
            <a:ext cx="4572000" cy="2573965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836854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latin typeface="Monotype Corsiva" panose="03010101010201010101" pitchFamily="66" charset="0"/>
              </a:rPr>
              <a:t>Приемная комиссия-2016 г.</a:t>
            </a:r>
            <a:endParaRPr lang="ru-RU" sz="5400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34698"/>
            <a:ext cx="4237705" cy="31782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43608" y="3233404"/>
            <a:ext cx="4236695" cy="35799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1017" y="34699"/>
            <a:ext cx="3777487" cy="677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1301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1196752"/>
            <a:ext cx="566220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dirty="0" smtClean="0">
                <a:solidFill>
                  <a:schemeClr val="tx2"/>
                </a:solidFill>
                <a:latin typeface="Monotype Corsiva" pitchFamily="66" charset="0"/>
              </a:rPr>
              <a:t>Учебная деятельность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Участие в ярмарках учебных мест и профессий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6959" y="3717032"/>
            <a:ext cx="4123113" cy="2901142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772816"/>
            <a:ext cx="4127990" cy="289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5743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Проведение мастер-классов для школьников республики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902845" y="1598252"/>
            <a:ext cx="6563606" cy="449969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0482" y="2360614"/>
            <a:ext cx="7976114" cy="448656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7517" y="0"/>
            <a:ext cx="4008539" cy="22548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1"/>
            <a:ext cx="4008541" cy="225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92644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420888"/>
            <a:ext cx="7498080" cy="1143000"/>
          </a:xfrm>
        </p:spPr>
        <p:txBody>
          <a:bodyPr>
            <a:noAutofit/>
          </a:bodyPr>
          <a:lstStyle/>
          <a:p>
            <a:r>
              <a:rPr lang="ru-RU" sz="8000" dirty="0" smtClean="0">
                <a:latin typeface="Monotype Corsiva" pitchFamily="66" charset="0"/>
              </a:rPr>
              <a:t>Повышение квалификации</a:t>
            </a:r>
            <a:endParaRPr lang="ru-RU" sz="8000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об образовании (копия)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1417638"/>
            <a:ext cx="7058186" cy="5078322"/>
          </a:xfrm>
        </p:spPr>
      </p:pic>
    </p:spTree>
    <p:extLst>
      <p:ext uri="{BB962C8B-B14F-4D97-AF65-F5344CB8AC3E}">
        <p14:creationId xmlns:p14="http://schemas.microsoft.com/office/powerpoint/2010/main" xmlns="" val="169554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itchFamily="2" charset="2"/>
              <a:buChar char="Ø"/>
            </a:pPr>
            <a:endParaRPr lang="ru-RU" dirty="0" smtClean="0">
              <a:latin typeface="Monotype Corsiva" pitchFamily="66" charset="0"/>
            </a:endParaRPr>
          </a:p>
          <a:p>
            <a:pPr marL="457200" indent="-457200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itchFamily="2" charset="2"/>
              <a:buChar char="Ø"/>
            </a:pPr>
            <a:r>
              <a:rPr lang="ru-RU" dirty="0" smtClean="0">
                <a:latin typeface="Monotype Corsiva" pitchFamily="66" charset="0"/>
              </a:rPr>
              <a:t>Дата </a:t>
            </a:r>
            <a:r>
              <a:rPr lang="ru-RU" dirty="0">
                <a:latin typeface="Monotype Corsiva" pitchFamily="66" charset="0"/>
              </a:rPr>
              <a:t>поступления -  </a:t>
            </a:r>
            <a:r>
              <a:rPr lang="ru-RU" dirty="0" smtClean="0">
                <a:latin typeface="Monotype Corsiva" pitchFamily="66" charset="0"/>
              </a:rPr>
              <a:t>01.09.2013 </a:t>
            </a:r>
            <a:r>
              <a:rPr lang="ru-RU" dirty="0">
                <a:latin typeface="Monotype Corsiva" pitchFamily="66" charset="0"/>
              </a:rPr>
              <a:t>год</a:t>
            </a:r>
          </a:p>
          <a:p>
            <a:pPr marL="457200" indent="-457200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itchFamily="2" charset="2"/>
              <a:buChar char="Ø"/>
            </a:pPr>
            <a:r>
              <a:rPr lang="ru-RU" dirty="0">
                <a:latin typeface="Monotype Corsiva" pitchFamily="66" charset="0"/>
              </a:rPr>
              <a:t>Дата окончания – </a:t>
            </a:r>
            <a:r>
              <a:rPr lang="ru-RU" dirty="0" smtClean="0">
                <a:latin typeface="Monotype Corsiva" pitchFamily="66" charset="0"/>
              </a:rPr>
              <a:t>2015 </a:t>
            </a:r>
            <a:r>
              <a:rPr lang="ru-RU" dirty="0">
                <a:latin typeface="Monotype Corsiva" pitchFamily="66" charset="0"/>
              </a:rPr>
              <a:t>год.</a:t>
            </a:r>
          </a:p>
          <a:p>
            <a:pPr marL="457200" indent="-457200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itchFamily="2" charset="2"/>
              <a:buChar char="Ø"/>
            </a:pPr>
            <a:r>
              <a:rPr lang="ru-RU" dirty="0">
                <a:latin typeface="Monotype Corsiva" pitchFamily="66" charset="0"/>
              </a:rPr>
              <a:t>Учебное заведение – </a:t>
            </a:r>
            <a:r>
              <a:rPr lang="ru-RU" dirty="0" smtClean="0">
                <a:latin typeface="Monotype Corsiva" pitchFamily="66" charset="0"/>
              </a:rPr>
              <a:t>БГУЭП</a:t>
            </a:r>
          </a:p>
          <a:p>
            <a:pPr marL="457200" indent="-457200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itchFamily="2" charset="2"/>
              <a:buChar char="Ø"/>
            </a:pPr>
            <a:r>
              <a:rPr lang="ru-RU" dirty="0" smtClean="0">
                <a:latin typeface="Monotype Corsiva" pitchFamily="66" charset="0"/>
              </a:rPr>
              <a:t>Факультет – экономики и права</a:t>
            </a:r>
            <a:endParaRPr lang="ru-RU" dirty="0">
              <a:latin typeface="Monotype Corsiva" pitchFamily="66" charset="0"/>
            </a:endParaRPr>
          </a:p>
          <a:p>
            <a:pPr marL="457200" indent="-457200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itchFamily="2" charset="2"/>
              <a:buChar char="Ø"/>
            </a:pPr>
            <a:r>
              <a:rPr lang="ru-RU" dirty="0">
                <a:latin typeface="Monotype Corsiva" pitchFamily="66" charset="0"/>
              </a:rPr>
              <a:t>Специальность -  </a:t>
            </a:r>
            <a:r>
              <a:rPr lang="ru-RU" dirty="0" smtClean="0">
                <a:latin typeface="Monotype Corsiva" pitchFamily="66" charset="0"/>
              </a:rPr>
              <a:t>Прикладная информатика</a:t>
            </a:r>
            <a:endParaRPr lang="ru-RU" dirty="0">
              <a:latin typeface="Monotype Corsiva" pitchFamily="66" charset="0"/>
            </a:endParaRPr>
          </a:p>
          <a:p>
            <a:pPr marL="457200" indent="-457200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itchFamily="2" charset="2"/>
              <a:buChar char="Ø"/>
            </a:pPr>
            <a:r>
              <a:rPr lang="ru-RU" dirty="0">
                <a:latin typeface="Monotype Corsiva" pitchFamily="66" charset="0"/>
              </a:rPr>
              <a:t>Квалификация – </a:t>
            </a:r>
            <a:r>
              <a:rPr lang="ru-RU" dirty="0" smtClean="0">
                <a:latin typeface="Monotype Corsiva" pitchFamily="66" charset="0"/>
              </a:rPr>
              <a:t>бакалавр</a:t>
            </a:r>
            <a:endParaRPr lang="ru-RU" dirty="0">
              <a:latin typeface="Monotype Corsiva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45234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Диплом о высшем профессиональном образовании (копия)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8514" y="1844824"/>
            <a:ext cx="7292268" cy="4728592"/>
          </a:xfrm>
        </p:spPr>
      </p:pic>
    </p:spTree>
    <p:extLst>
      <p:ext uri="{BB962C8B-B14F-4D97-AF65-F5344CB8AC3E}">
        <p14:creationId xmlns:p14="http://schemas.microsoft.com/office/powerpoint/2010/main" xmlns="" val="14808137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переподготовки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itchFamily="2" charset="2"/>
              <a:buChar char="Ø"/>
            </a:pPr>
            <a:endParaRPr lang="ru-RU" dirty="0" smtClean="0">
              <a:latin typeface="Monotype Corsiva" pitchFamily="66" charset="0"/>
            </a:endParaRPr>
          </a:p>
          <a:p>
            <a:pPr marL="457200" indent="-457200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itchFamily="2" charset="2"/>
              <a:buChar char="Ø"/>
            </a:pPr>
            <a:endParaRPr lang="ru-RU" dirty="0">
              <a:latin typeface="Monotype Corsiva" pitchFamily="66" charset="0"/>
            </a:endParaRPr>
          </a:p>
          <a:p>
            <a:pPr marL="457200" indent="-457200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itchFamily="2" charset="2"/>
              <a:buChar char="Ø"/>
            </a:pPr>
            <a:r>
              <a:rPr lang="ru-RU" dirty="0" smtClean="0">
                <a:latin typeface="Monotype Corsiva" pitchFamily="66" charset="0"/>
              </a:rPr>
              <a:t>Дата </a:t>
            </a:r>
            <a:r>
              <a:rPr lang="ru-RU" dirty="0">
                <a:latin typeface="Monotype Corsiva" pitchFamily="66" charset="0"/>
              </a:rPr>
              <a:t>поступления -  2013 год</a:t>
            </a:r>
          </a:p>
          <a:p>
            <a:pPr marL="457200" indent="-457200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itchFamily="2" charset="2"/>
              <a:buChar char="Ø"/>
            </a:pPr>
            <a:r>
              <a:rPr lang="ru-RU" dirty="0">
                <a:latin typeface="Monotype Corsiva" pitchFamily="66" charset="0"/>
              </a:rPr>
              <a:t>Дата окончания – 2014 год.</a:t>
            </a:r>
          </a:p>
          <a:p>
            <a:pPr marL="457200" indent="-457200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itchFamily="2" charset="2"/>
              <a:buChar char="Ø"/>
            </a:pPr>
            <a:r>
              <a:rPr lang="ru-RU" dirty="0">
                <a:latin typeface="Monotype Corsiva" pitchFamily="66" charset="0"/>
              </a:rPr>
              <a:t>Учебное заведение – СВФУ  ПИ</a:t>
            </a:r>
          </a:p>
          <a:p>
            <a:pPr marL="457200" indent="-457200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pitchFamily="2" charset="2"/>
              <a:buChar char="Ø"/>
            </a:pPr>
            <a:r>
              <a:rPr lang="ru-RU" dirty="0">
                <a:latin typeface="Monotype Corsiva" pitchFamily="66" charset="0"/>
              </a:rPr>
              <a:t>Специальность -  Педагог проф. образования</a:t>
            </a:r>
          </a:p>
          <a:p>
            <a:pPr marL="8229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50595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Диплом о </a:t>
            </a:r>
            <a:r>
              <a:rPr lang="ru-RU" dirty="0" err="1" smtClean="0"/>
              <a:t>професссиональной</a:t>
            </a:r>
            <a:r>
              <a:rPr lang="ru-RU" dirty="0" smtClean="0"/>
              <a:t> переподготовке (копия)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8413" y="1397249"/>
            <a:ext cx="7847856" cy="524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63519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556792"/>
            <a:ext cx="7498080" cy="4968552"/>
          </a:xfrm>
        </p:spPr>
        <p:txBody>
          <a:bodyPr>
            <a:normAutofit fontScale="92500"/>
          </a:bodyPr>
          <a:lstStyle/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ru-RU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«Программное обеспечение </a:t>
            </a:r>
            <a:r>
              <a:rPr lang="en-US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Moodle</a:t>
            </a:r>
            <a:r>
              <a:rPr lang="ru-RU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Якутский </a:t>
            </a:r>
            <a:r>
              <a:rPr lang="ru-RU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колледж связи и энергетики им. П. И. Дудкина, </a:t>
            </a:r>
            <a:r>
              <a:rPr lang="ru-RU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 часов </a:t>
            </a:r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ru-RU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Технология работы на ПК», Якутский колледж связи и энергетики им. П. И. Дудкина</a:t>
            </a:r>
            <a:r>
              <a:rPr lang="ru-RU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 </a:t>
            </a:r>
            <a:r>
              <a:rPr lang="ru-RU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часов</a:t>
            </a:r>
          </a:p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ru-RU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Word</a:t>
            </a:r>
            <a:r>
              <a:rPr lang="ru-RU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Якутский колледж </a:t>
            </a:r>
            <a:r>
              <a:rPr lang="ru-RU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связи и </a:t>
            </a:r>
            <a:r>
              <a:rPr lang="ru-RU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энергетики им. П. </a:t>
            </a:r>
            <a:r>
              <a:rPr lang="ru-RU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И. Дудкина</a:t>
            </a:r>
            <a:r>
              <a:rPr lang="ru-RU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 </a:t>
            </a:r>
            <a:r>
              <a:rPr lang="ru-RU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часов</a:t>
            </a:r>
          </a:p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ru-RU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Excel</a:t>
            </a:r>
            <a:r>
              <a:rPr lang="ru-RU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Якутский колледж </a:t>
            </a:r>
            <a:r>
              <a:rPr lang="ru-RU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связи и </a:t>
            </a:r>
            <a:r>
              <a:rPr lang="ru-RU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энергетики им. П. И. </a:t>
            </a:r>
            <a:r>
              <a:rPr lang="ru-RU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Дудкина</a:t>
            </a:r>
            <a:r>
              <a:rPr lang="ru-RU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 40 часов</a:t>
            </a:r>
          </a:p>
        </p:txBody>
      </p:sp>
    </p:spTree>
    <p:extLst>
      <p:ext uri="{BB962C8B-B14F-4D97-AF65-F5344CB8AC3E}">
        <p14:creationId xmlns:p14="http://schemas.microsoft.com/office/powerpoint/2010/main" xmlns="" val="925854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8100391" cy="1124744"/>
          </a:xfrm>
        </p:spPr>
        <p:txBody>
          <a:bodyPr>
            <a:normAutofit/>
          </a:bodyPr>
          <a:lstStyle/>
          <a:p>
            <a:pPr algn="ctr"/>
            <a:r>
              <a:rPr lang="ru-RU" sz="2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РАЗРАБОТКА УЧЕБНЫХ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ПРОГРАММ И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ФОС ПО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ФГОС</a:t>
            </a:r>
            <a:endParaRPr lang="ru-RU" sz="28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08927313"/>
              </p:ext>
            </p:extLst>
          </p:nvPr>
        </p:nvGraphicFramePr>
        <p:xfrm>
          <a:off x="1043609" y="1124744"/>
          <a:ext cx="7992887" cy="292608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6609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319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21267"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Специальность</a:t>
                      </a:r>
                      <a:endParaRPr lang="ru-RU" sz="18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ПМ</a:t>
                      </a:r>
                      <a:endParaRPr lang="ru-RU" sz="18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985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10.02.03 Информационная безопасность автоматизированных систем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ПМ.02 Применение программно-аппаратных средств обеспечения информационной безопасности в автоматизированных системах.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ПМ.03 Применение инженерно-технических средств обеспечения информационной безопасности в автоматизированных системах.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УП.03.01 Применение инженерно-технических средств обеспечения информационной безопасности в автоматизированных системах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5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019426"/>
              </p:ext>
            </p:extLst>
          </p:nvPr>
        </p:nvGraphicFramePr>
        <p:xfrm>
          <a:off x="1043609" y="4234712"/>
          <a:ext cx="7992887" cy="2010953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8695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233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57407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Специальность</a:t>
                      </a:r>
                      <a:endParaRPr lang="ru-RU" sz="18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ПУД </a:t>
                      </a:r>
                      <a:endParaRPr lang="ru-RU" sz="18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45193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10.02.03</a:t>
                      </a:r>
                    </a:p>
                    <a:p>
                      <a:r>
                        <a:rPr lang="ru-RU" sz="1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Информационная безопасность автоматизированных систем 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Основы информационной безопасности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Организационно-правовое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обеспечение информационной безопасности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031928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5608" y="1196712"/>
            <a:ext cx="7665136" cy="5688632"/>
          </a:xfrm>
        </p:spPr>
      </p:pic>
    </p:spTree>
    <p:extLst>
      <p:ext uri="{BB962C8B-B14F-4D97-AF65-F5344CB8AC3E}">
        <p14:creationId xmlns:p14="http://schemas.microsoft.com/office/powerpoint/2010/main" xmlns="" val="20043411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2395" y="620689"/>
            <a:ext cx="8021605" cy="5832648"/>
          </a:xfrm>
        </p:spPr>
      </p:pic>
    </p:spTree>
    <p:extLst>
      <p:ext uri="{BB962C8B-B14F-4D97-AF65-F5344CB8AC3E}">
        <p14:creationId xmlns:p14="http://schemas.microsoft.com/office/powerpoint/2010/main" xmlns="" val="30401004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5810" y="548680"/>
            <a:ext cx="7910686" cy="5544616"/>
          </a:xfrm>
        </p:spPr>
      </p:pic>
    </p:spTree>
    <p:extLst>
      <p:ext uri="{BB962C8B-B14F-4D97-AF65-F5344CB8AC3E}">
        <p14:creationId xmlns:p14="http://schemas.microsoft.com/office/powerpoint/2010/main" xmlns="" val="25576128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4648" y="3945117"/>
            <a:ext cx="3908614" cy="28312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099" y="3861048"/>
            <a:ext cx="4059965" cy="29317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5599" y="69850"/>
            <a:ext cx="3740656" cy="27096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6896" y="69850"/>
            <a:ext cx="3515104" cy="253939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1209" y="1479601"/>
            <a:ext cx="3855843" cy="2773288"/>
          </a:xfrm>
        </p:spPr>
      </p:pic>
    </p:spTree>
    <p:extLst>
      <p:ext uri="{BB962C8B-B14F-4D97-AF65-F5344CB8AC3E}">
        <p14:creationId xmlns:p14="http://schemas.microsoft.com/office/powerpoint/2010/main" xmlns="" val="1812732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Семинар-практикум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9539" y="1447800"/>
            <a:ext cx="6790471" cy="4800600"/>
          </a:xfrm>
        </p:spPr>
      </p:pic>
    </p:spTree>
    <p:extLst>
      <p:ext uri="{BB962C8B-B14F-4D97-AF65-F5344CB8AC3E}">
        <p14:creationId xmlns:p14="http://schemas.microsoft.com/office/powerpoint/2010/main" xmlns="" val="757125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725" y="846138"/>
            <a:ext cx="7319846" cy="5339680"/>
          </a:xfrm>
        </p:spPr>
      </p:pic>
    </p:spTree>
    <p:extLst>
      <p:ext uri="{BB962C8B-B14F-4D97-AF65-F5344CB8AC3E}">
        <p14:creationId xmlns:p14="http://schemas.microsoft.com/office/powerpoint/2010/main" xmlns="" val="15146923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3829" y="692696"/>
            <a:ext cx="7618982" cy="553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37191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6106" y="692696"/>
            <a:ext cx="7557083" cy="5361239"/>
          </a:xfrm>
        </p:spPr>
      </p:pic>
    </p:spTree>
    <p:extLst>
      <p:ext uri="{BB962C8B-B14F-4D97-AF65-F5344CB8AC3E}">
        <p14:creationId xmlns:p14="http://schemas.microsoft.com/office/powerpoint/2010/main" xmlns="" val="1211776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420888"/>
            <a:ext cx="7498080" cy="1143000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tx2"/>
                </a:solidFill>
                <a:effectLst/>
                <a:latin typeface="Monotype Corsiva" pitchFamily="66" charset="0"/>
                <a:cs typeface="Times New Roman" pitchFamily="18" charset="0"/>
              </a:rPr>
              <a:t>УЧАСТИЕ В РЕСПУБЛИКАНСКИХ, </a:t>
            </a:r>
            <a:br>
              <a:rPr lang="ru-RU" sz="4400" dirty="0" smtClean="0">
                <a:solidFill>
                  <a:schemeClr val="tx2"/>
                </a:solidFill>
                <a:effectLst/>
                <a:latin typeface="Monotype Corsiva" pitchFamily="66" charset="0"/>
                <a:cs typeface="Times New Roman" pitchFamily="18" charset="0"/>
              </a:rPr>
            </a:br>
            <a:r>
              <a:rPr lang="ru-RU" sz="4400" dirty="0" smtClean="0">
                <a:solidFill>
                  <a:schemeClr val="tx2"/>
                </a:solidFill>
                <a:effectLst/>
                <a:latin typeface="Monotype Corsiva" pitchFamily="66" charset="0"/>
                <a:cs typeface="Times New Roman" pitchFamily="18" charset="0"/>
              </a:rPr>
              <a:t>РЕГИОНАЛЬНЫХ И ФЕДЕРАЛЬНЫХ ПРОФЕССИОНАЛЬНЫХ КОНКУРСАХ</a:t>
            </a:r>
            <a:endParaRPr lang="ru-RU" sz="4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020272" y="260648"/>
            <a:ext cx="17811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 </a:t>
            </a:r>
            <a:r>
              <a:rPr lang="ru-RU" dirty="0" smtClean="0"/>
              <a:t>место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5810" y="1447800"/>
            <a:ext cx="6797929" cy="4800600"/>
          </a:xfrm>
        </p:spPr>
      </p:pic>
    </p:spTree>
    <p:extLst>
      <p:ext uri="{BB962C8B-B14F-4D97-AF65-F5344CB8AC3E}">
        <p14:creationId xmlns:p14="http://schemas.microsoft.com/office/powerpoint/2010/main" xmlns="" val="724550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-1"/>
            <a:ext cx="8100392" cy="908719"/>
          </a:xfrm>
        </p:spPr>
        <p:txBody>
          <a:bodyPr>
            <a:noAutofit/>
          </a:bodyPr>
          <a:lstStyle/>
          <a:p>
            <a:pPr algn="ctr"/>
            <a:r>
              <a:rPr lang="ru-RU" sz="2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ЭЛЕКТРОННЫЕ  ОБРАЗОВАТЕЛЬНЫЕ РЕСУРСЫ</a:t>
            </a:r>
            <a:endParaRPr lang="ru-RU" sz="28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92268099"/>
              </p:ext>
            </p:extLst>
          </p:nvPr>
        </p:nvGraphicFramePr>
        <p:xfrm>
          <a:off x="1039261" y="908720"/>
          <a:ext cx="8104737" cy="2934542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4500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546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87562"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дисциплины </a:t>
                      </a:r>
                      <a:endParaRPr lang="ru-RU" sz="20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Учебно-методическое пособие колледжа для</a:t>
                      </a:r>
                      <a:r>
                        <a:rPr lang="ru-RU" sz="2000" b="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дистанционного образования</a:t>
                      </a:r>
                      <a:endParaRPr lang="ru-RU" sz="20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62639">
                <a:tc>
                  <a:txBody>
                    <a:bodyPr/>
                    <a:lstStyle/>
                    <a:p>
                      <a:r>
                        <a:rPr lang="ru-RU" sz="20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Основы информационной</a:t>
                      </a:r>
                      <a:r>
                        <a:rPr lang="ru-RU" sz="2000" b="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безопасности</a:t>
                      </a:r>
                      <a:endParaRPr lang="ru-RU" sz="20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по специальности  10.02.03 «Информационная безопасность автоматизированных систем».</a:t>
                      </a:r>
                      <a:endParaRPr lang="ru-RU" sz="20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70863">
                <a:tc>
                  <a:txBody>
                    <a:bodyPr/>
                    <a:lstStyle/>
                    <a:p>
                      <a:r>
                        <a:rPr lang="ru-RU" sz="20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Криптографические методы и средства защиты информации</a:t>
                      </a:r>
                      <a:endParaRPr lang="ru-RU" sz="20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по специальности  10.02.03 «Информационная безопасность автоматизированных систем».</a:t>
                      </a:r>
                      <a:endParaRPr lang="ru-RU" sz="20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12014423"/>
              </p:ext>
            </p:extLst>
          </p:nvPr>
        </p:nvGraphicFramePr>
        <p:xfrm>
          <a:off x="1043609" y="3829785"/>
          <a:ext cx="8100392" cy="161544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2403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600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512169">
                <a:tc>
                  <a:txBody>
                    <a:bodyPr/>
                    <a:lstStyle/>
                    <a:p>
                      <a:r>
                        <a:rPr lang="ru-RU" sz="20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Применение инженерно-технических</a:t>
                      </a:r>
                      <a:r>
                        <a:rPr lang="ru-RU" sz="20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средств обеспечения информационной безопасности</a:t>
                      </a:r>
                      <a:endParaRPr lang="ru-RU" sz="20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специальности  10.02.03 «Информационная безопасность автоматизированных систем».</a:t>
                      </a:r>
                      <a:endParaRPr lang="ru-RU" sz="20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5275385"/>
              </p:ext>
            </p:extLst>
          </p:nvPr>
        </p:nvGraphicFramePr>
        <p:xfrm>
          <a:off x="1043608" y="5445224"/>
          <a:ext cx="8100391" cy="1319103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3843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160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319103">
                <a:tc>
                  <a:txBody>
                    <a:bodyPr/>
                    <a:lstStyle/>
                    <a:p>
                      <a:r>
                        <a:rPr lang="ru-RU" sz="20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Организационно-правовое</a:t>
                      </a:r>
                      <a:r>
                        <a:rPr lang="ru-RU" sz="20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</a:t>
                      </a:r>
                      <a:r>
                        <a:rPr lang="ru-RU" sz="20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информационной безопасности</a:t>
                      </a:r>
                      <a:endParaRPr lang="ru-RU" sz="20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специальности  10.02.03 «Информационная безопасность автоматизированных систем».</a:t>
                      </a:r>
                      <a:endParaRPr lang="ru-RU" sz="20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206711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4981" y="1268760"/>
            <a:ext cx="3497592" cy="3802434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Эксперт в Отборочных соревнованиях </a:t>
            </a:r>
            <a:br>
              <a:rPr lang="ru-RU" dirty="0" smtClean="0">
                <a:latin typeface="Monotype Corsiva" panose="03010101010201010101" pitchFamily="66" charset="0"/>
              </a:rPr>
            </a:br>
            <a:r>
              <a:rPr lang="ru-RU" dirty="0" smtClean="0">
                <a:latin typeface="Monotype Corsiva" panose="03010101010201010101" pitchFamily="66" charset="0"/>
              </a:rPr>
              <a:t>г. Казань </a:t>
            </a:r>
            <a:br>
              <a:rPr lang="ru-RU" dirty="0" smtClean="0">
                <a:latin typeface="Monotype Corsiva" panose="03010101010201010101" pitchFamily="66" charset="0"/>
              </a:rPr>
            </a:br>
            <a:r>
              <a:rPr lang="ru-RU" dirty="0" smtClean="0">
                <a:latin typeface="Monotype Corsiva" panose="03010101010201010101" pitchFamily="66" charset="0"/>
              </a:rPr>
              <a:t>2017 год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274638"/>
            <a:ext cx="4239365" cy="6048444"/>
          </a:xfrm>
        </p:spPr>
      </p:pic>
    </p:spTree>
    <p:extLst>
      <p:ext uri="{BB962C8B-B14F-4D97-AF65-F5344CB8AC3E}">
        <p14:creationId xmlns:p14="http://schemas.microsoft.com/office/powerpoint/2010/main" xmlns="" val="27385328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72231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Отборочные соревнования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Russia</a:t>
            </a:r>
            <a:r>
              <a:rPr lang="en-US" sz="1300" dirty="0" smtClean="0"/>
              <a:t/>
            </a:r>
            <a:br>
              <a:rPr lang="en-US" sz="1300" dirty="0" smtClean="0"/>
            </a:br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4540" y="2698378"/>
            <a:ext cx="5163964" cy="406524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5608" y="4005064"/>
            <a:ext cx="3499104" cy="2612136"/>
          </a:xfrm>
        </p:spPr>
      </p:pic>
    </p:spTree>
    <p:extLst>
      <p:ext uri="{BB962C8B-B14F-4D97-AF65-F5344CB8AC3E}">
        <p14:creationId xmlns:p14="http://schemas.microsoft.com/office/powerpoint/2010/main" xmlns="" val="2595639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617" y="899227"/>
            <a:ext cx="3915431" cy="53848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7300" y="745719"/>
            <a:ext cx="4009196" cy="569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5906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7622" y="3740071"/>
            <a:ext cx="5079610" cy="28572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1575" y="1391191"/>
            <a:ext cx="2730345" cy="5373216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893886"/>
          </a:xfrm>
        </p:spPr>
        <p:txBody>
          <a:bodyPr/>
          <a:lstStyle/>
          <a:p>
            <a:pPr algn="ctr"/>
            <a:r>
              <a:rPr lang="ru-RU" dirty="0" smtClean="0"/>
              <a:t>Абилимпикс-2016</a:t>
            </a:r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4211960" y="1850064"/>
            <a:ext cx="4627240" cy="1752600"/>
          </a:xfrm>
        </p:spPr>
        <p:txBody>
          <a:bodyPr/>
          <a:lstStyle/>
          <a:p>
            <a:r>
              <a:rPr lang="ru-RU" dirty="0" smtClean="0"/>
              <a:t>В составе экспертов по компетенции «Сетевое и системное администрирование»</a:t>
            </a:r>
            <a:endParaRPr lang="ru-RU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0406" y="1124744"/>
            <a:ext cx="7442662" cy="5411688"/>
          </a:xfrm>
        </p:spPr>
      </p:pic>
    </p:spTree>
    <p:extLst>
      <p:ext uri="{BB962C8B-B14F-4D97-AF65-F5344CB8AC3E}">
        <p14:creationId xmlns:p14="http://schemas.microsoft.com/office/powerpoint/2010/main" xmlns="" val="8813858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WorldSkills</a:t>
            </a:r>
            <a:r>
              <a:rPr lang="en-US" dirty="0" smtClean="0"/>
              <a:t> </a:t>
            </a:r>
            <a:r>
              <a:rPr lang="ru-RU" dirty="0" smtClean="0"/>
              <a:t>для школьников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1251548"/>
            <a:ext cx="3055761" cy="54417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1429377"/>
            <a:ext cx="2976958" cy="528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08484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1597106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составе аттестационной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комиссии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 специальности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10.02.03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«Информационная безопасность автоматизированных систем»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6156" y="4325619"/>
            <a:ext cx="4043114" cy="227621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4581" y="1871744"/>
            <a:ext cx="4060384" cy="22859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7" y="1871744"/>
            <a:ext cx="3938827" cy="22859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7" y="4325619"/>
            <a:ext cx="3938828" cy="227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97817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08920"/>
            <a:ext cx="7498080" cy="504056"/>
          </a:xfrm>
        </p:spPr>
        <p:txBody>
          <a:bodyPr>
            <a:noAutofit/>
          </a:bodyPr>
          <a:lstStyle/>
          <a:p>
            <a:r>
              <a:rPr lang="ru-RU" sz="8000" dirty="0" smtClean="0">
                <a:effectLst/>
                <a:latin typeface="Monotype Corsiva" pitchFamily="66" charset="0"/>
                <a:cs typeface="Times New Roman" panose="02020603050405020304" pitchFamily="18" charset="0"/>
              </a:rPr>
              <a:t>Открытые мероприятия</a:t>
            </a:r>
            <a:endParaRPr lang="ru-RU" sz="8000" dirty="0">
              <a:effectLst/>
              <a:latin typeface="Monotype Corsiva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0075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7498080" cy="114300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2013 год- неделя ИБ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Documents and Settings\Admin\Рабочий стол\IMG-20131220-WA000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843808" y="2996952"/>
            <a:ext cx="4032448" cy="3678725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IMG-20131220-WA000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87624" y="980728"/>
            <a:ext cx="3552395" cy="2664296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IMG-20131220-WA0039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932040" y="882098"/>
            <a:ext cx="4067944" cy="3050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17512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64219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2013 год- Открытый кураторский час «Информатизация о колледже»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 descr="C:\Documents and Settings\Admin\Рабочий стол\DSC_072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95736" y="2002780"/>
            <a:ext cx="3810000" cy="2146300"/>
          </a:xfrm>
          <a:prstGeom prst="rect">
            <a:avLst/>
          </a:prstGeom>
          <a:noFill/>
        </p:spPr>
      </p:pic>
      <p:pic>
        <p:nvPicPr>
          <p:cNvPr id="2054" name="Picture 6" descr="C:\Documents and Settings\Admin\Рабочий стол\DSC_072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66056" y="4379044"/>
            <a:ext cx="3810000" cy="2146300"/>
          </a:xfrm>
          <a:prstGeom prst="rect">
            <a:avLst/>
          </a:prstGeom>
          <a:noFill/>
        </p:spPr>
      </p:pic>
      <p:pic>
        <p:nvPicPr>
          <p:cNvPr id="2055" name="Picture 7" descr="C:\Documents and Settings\Admin\Рабочий стол\DSC_073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76056" y="3730972"/>
            <a:ext cx="3810000" cy="2146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51410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060848"/>
            <a:ext cx="7498080" cy="1143000"/>
          </a:xfrm>
        </p:spPr>
        <p:txBody>
          <a:bodyPr>
            <a:noAutofit/>
          </a:bodyPr>
          <a:lstStyle/>
          <a:p>
            <a:r>
              <a:rPr lang="ru-RU" sz="8000" dirty="0" smtClean="0">
                <a:latin typeface="Monotype Corsiva" pitchFamily="66" charset="0"/>
              </a:rPr>
              <a:t>Показатели продуктивности </a:t>
            </a:r>
            <a:endParaRPr lang="ru-RU" sz="8000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2014-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Брейн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-ринг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Documents and Settings\Admin\Рабочий стол\DSC_020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154488" y="4595068"/>
            <a:ext cx="3810000" cy="2146300"/>
          </a:xfrm>
          <a:prstGeom prst="rect">
            <a:avLst/>
          </a:prstGeom>
          <a:noFill/>
        </p:spPr>
      </p:pic>
      <p:pic>
        <p:nvPicPr>
          <p:cNvPr id="3075" name="Picture 3" descr="C:\Documents and Settings\Admin\Рабочий стол\DSC_021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154488" y="2218804"/>
            <a:ext cx="3810000" cy="2146300"/>
          </a:xfrm>
          <a:prstGeom prst="rect">
            <a:avLst/>
          </a:prstGeom>
          <a:noFill/>
        </p:spPr>
      </p:pic>
      <p:pic>
        <p:nvPicPr>
          <p:cNvPr id="3076" name="Picture 4" descr="C:\Documents and Settings\Admin\Рабочий стол\DSC_021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194048" y="1498724"/>
            <a:ext cx="3810000" cy="2146300"/>
          </a:xfrm>
          <a:prstGeom prst="rect">
            <a:avLst/>
          </a:prstGeom>
          <a:noFill/>
        </p:spPr>
      </p:pic>
      <p:pic>
        <p:nvPicPr>
          <p:cNvPr id="3077" name="Picture 5" descr="C:\Documents and Settings\Admin\Рабочий стол\DSC_0203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194048" y="3861048"/>
            <a:ext cx="3810000" cy="2146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41192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498080" cy="11430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Monotype Corsiva" pitchFamily="66" charset="0"/>
              </a:rPr>
              <a:t>Кураторство</a:t>
            </a:r>
            <a:endParaRPr lang="ru-RU" sz="4400" dirty="0"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3789040"/>
            <a:ext cx="4572000" cy="28602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1916832"/>
            <a:ext cx="2664296" cy="47324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6021" y="450937"/>
            <a:ext cx="4609759" cy="293179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студентов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883" y="3212976"/>
            <a:ext cx="3837145" cy="29864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0595" y="1052736"/>
            <a:ext cx="4241685" cy="2952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6660" y="3789040"/>
            <a:ext cx="4069836" cy="294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325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Награды, благодарности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7539" y="1196752"/>
            <a:ext cx="2854841" cy="42134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1107" y="2132856"/>
            <a:ext cx="2743381" cy="4077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2204864"/>
            <a:ext cx="2636652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129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5995" y="116632"/>
            <a:ext cx="3030501" cy="42854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3573016"/>
            <a:ext cx="4272554" cy="31368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22999"/>
            <a:ext cx="3091918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31614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8797" y="2392045"/>
            <a:ext cx="2995192" cy="437275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6080" y="980728"/>
            <a:ext cx="2966957" cy="44024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0"/>
            <a:ext cx="2987824" cy="430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07734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9026" y="3001597"/>
            <a:ext cx="5237063" cy="385888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8821" y="1196752"/>
            <a:ext cx="3003340" cy="43336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4282"/>
            <a:ext cx="2958478" cy="449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41115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594537" y="739569"/>
            <a:ext cx="6675005" cy="5328592"/>
          </a:xfrm>
        </p:spPr>
      </p:pic>
    </p:spTree>
    <p:extLst>
      <p:ext uri="{BB962C8B-B14F-4D97-AF65-F5344CB8AC3E}">
        <p14:creationId xmlns:p14="http://schemas.microsoft.com/office/powerpoint/2010/main" xmlns="" val="16122972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Monotype Corsiva" panose="03010101010201010101" pitchFamily="66" charset="0"/>
                <a:cs typeface="Times New Roman" pitchFamily="18" charset="0"/>
              </a:rPr>
              <a:t>Музей связи</a:t>
            </a:r>
            <a:endParaRPr lang="ru-RU" b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4098" name="Picture 2" descr="C:\Documents and Settings\Admin\Рабочий стол\DSC_008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64088" y="1196752"/>
            <a:ext cx="2952328" cy="5240819"/>
          </a:xfrm>
          <a:prstGeom prst="rect">
            <a:avLst/>
          </a:prstGeom>
          <a:noFill/>
        </p:spPr>
      </p:pic>
      <p:pic>
        <p:nvPicPr>
          <p:cNvPr id="4099" name="Picture 3" descr="C:\Documents and Settings\Admin\Рабочий стол\DSC_009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47664" y="3951058"/>
            <a:ext cx="3336371" cy="2502278"/>
          </a:xfrm>
          <a:prstGeom prst="rect">
            <a:avLst/>
          </a:prstGeom>
          <a:noFill/>
        </p:spPr>
      </p:pic>
      <p:pic>
        <p:nvPicPr>
          <p:cNvPr id="4100" name="Picture 4" descr="C:\Documents and Settings\Admin\Рабочий стол\DSC_0103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547664" y="1232756"/>
            <a:ext cx="3312367" cy="24842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Monotype Corsiva" panose="03010101010201010101" pitchFamily="66" charset="0"/>
                <a:cs typeface="Times New Roman" pitchFamily="18" charset="0"/>
              </a:rPr>
              <a:t>23 февраля</a:t>
            </a:r>
            <a:endParaRPr lang="ru-RU" b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6146" name="Picture 2" descr="C:\Documents and Settings\Admin\Рабочий стол\IMG-20140301-WA000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900347" y="1741186"/>
            <a:ext cx="2136149" cy="3791981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Рабочий стол\23 февраля 1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75856" y="3554600"/>
            <a:ext cx="3528392" cy="2646294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20140219_141829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43608" y="1732935"/>
            <a:ext cx="2160240" cy="3442035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20140219_152605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275856" y="1513347"/>
            <a:ext cx="3528392" cy="19876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88640"/>
            <a:ext cx="7498080" cy="2304256"/>
          </a:xfrm>
        </p:spPr>
        <p:txBody>
          <a:bodyPr>
            <a:noAutofit/>
          </a:bodyPr>
          <a:lstStyle/>
          <a:p>
            <a:pPr lvl="0" algn="ctr"/>
            <a:r>
              <a:rPr lang="ru-RU" sz="2800" b="1" cap="all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СРЕДНИЕ ПОКАЗАТЕЛИ ПРОДУКТИВНОСТИ ОБРАЗОВАТЕЛЬНОЙ ДЕЯТЕЛЬНОСТИ (ПО ИТОГАМ УЧЕБНОГО МОНИТОРИНГА ЗА </a:t>
            </a:r>
            <a:r>
              <a:rPr lang="ru-RU" sz="2800" b="1" cap="all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период с 2012-2017 </a:t>
            </a:r>
            <a:r>
              <a:rPr lang="ru-RU" sz="2800" b="1" cap="all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У.г</a:t>
            </a:r>
            <a:r>
              <a:rPr lang="ru-RU" sz="2800" b="1" cap="all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.)</a:t>
            </a:r>
            <a:r>
              <a:rPr lang="ru-RU" sz="28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2636912"/>
            <a:ext cx="7498080" cy="3611488"/>
          </a:xfrm>
        </p:spPr>
        <p:txBody>
          <a:bodyPr>
            <a:normAutofit/>
          </a:bodyPr>
          <a:lstStyle/>
          <a:p>
            <a:pPr marL="82296" indent="0" algn="ctr" fontAlgn="t">
              <a:buNone/>
            </a:pPr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chemeClr val="tx2"/>
                </a:solidFill>
                <a:latin typeface="Monotype Corsiva" pitchFamily="66" charset="0"/>
                <a:cs typeface="Times New Roman" panose="02020603050405020304" pitchFamily="18" charset="0"/>
              </a:rPr>
              <a:t>учебных группах аттестуемого </a:t>
            </a:r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  <a:cs typeface="Times New Roman" panose="02020603050405020304" pitchFamily="18" charset="0"/>
              </a:rPr>
              <a:t>преподавателя</a:t>
            </a:r>
            <a:endParaRPr lang="ru-RU" dirty="0" smtClean="0">
              <a:solidFill>
                <a:schemeClr val="tx2"/>
              </a:solidFill>
              <a:latin typeface="Monotype Corsiva" pitchFamily="66" charset="0"/>
              <a:cs typeface="Times New Roman" panose="02020603050405020304" pitchFamily="18" charset="0"/>
            </a:endParaRPr>
          </a:p>
          <a:p>
            <a:pPr marL="82296" indent="0" fontAlgn="t">
              <a:buNone/>
            </a:pPr>
            <a:endParaRPr lang="ru-RU" dirty="0" smtClean="0">
              <a:solidFill>
                <a:schemeClr val="tx2"/>
              </a:solidFill>
              <a:latin typeface="Monotype Corsiva" pitchFamily="66" charset="0"/>
            </a:endParaRPr>
          </a:p>
          <a:p>
            <a:pPr fontAlgn="ctr"/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Абсолютная </a:t>
            </a:r>
            <a:r>
              <a:rPr lang="ru-RU" dirty="0">
                <a:solidFill>
                  <a:schemeClr val="tx2"/>
                </a:solidFill>
                <a:latin typeface="Monotype Corsiva" pitchFamily="66" charset="0"/>
              </a:rPr>
              <a:t>успеваемость  </a:t>
            </a:r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- 100,0%</a:t>
            </a:r>
            <a:endParaRPr lang="ru-RU" dirty="0">
              <a:solidFill>
                <a:schemeClr val="tx2"/>
              </a:solidFill>
              <a:latin typeface="Monotype Corsiva" pitchFamily="66" charset="0"/>
            </a:endParaRPr>
          </a:p>
          <a:p>
            <a:pPr marL="82296" indent="0" fontAlgn="ctr">
              <a:buNone/>
            </a:pPr>
            <a:endParaRPr lang="ru-RU" dirty="0">
              <a:solidFill>
                <a:schemeClr val="tx2"/>
              </a:solidFill>
              <a:latin typeface="Monotype Corsiva" pitchFamily="66" charset="0"/>
            </a:endParaRPr>
          </a:p>
          <a:p>
            <a:pPr fontAlgn="ctr"/>
            <a:r>
              <a:rPr lang="ru-RU" dirty="0">
                <a:solidFill>
                  <a:schemeClr val="tx2"/>
                </a:solidFill>
                <a:latin typeface="Monotype Corsiva" pitchFamily="66" charset="0"/>
              </a:rPr>
              <a:t>Качественная </a:t>
            </a:r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успеваемость -90,7%</a:t>
            </a:r>
            <a:endParaRPr lang="ru-RU" dirty="0">
              <a:solidFill>
                <a:schemeClr val="tx2"/>
              </a:solidFill>
              <a:latin typeface="Monotype Corsiva" pitchFamily="66" charset="0"/>
            </a:endParaRPr>
          </a:p>
          <a:p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046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7498080" cy="1143000"/>
          </a:xfrm>
        </p:spPr>
        <p:txBody>
          <a:bodyPr/>
          <a:lstStyle/>
          <a:p>
            <a:pPr algn="ctr"/>
            <a:r>
              <a:rPr lang="ru-RU" b="1" dirty="0" smtClean="0">
                <a:latin typeface="Monotype Corsiva" panose="03010101010201010101" pitchFamily="66" charset="0"/>
                <a:cs typeface="Times New Roman" pitchFamily="18" charset="0"/>
              </a:rPr>
              <a:t>Кросс наций</a:t>
            </a:r>
            <a:endParaRPr lang="ru-RU" b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5122" name="Picture 2" descr="C:\Documents and Settings\Admin\Рабочий стол\20140921_10571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87624" y="3329608"/>
            <a:ext cx="6263418" cy="3528392"/>
          </a:xfrm>
          <a:prstGeom prst="rect">
            <a:avLst/>
          </a:prstGeom>
          <a:noFill/>
        </p:spPr>
      </p:pic>
      <p:pic>
        <p:nvPicPr>
          <p:cNvPr id="5124" name="Picture 4" descr="C:\Documents and Settings\Admin\Рабочий стол\20140921_122542(0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419872" y="836712"/>
            <a:ext cx="5461111" cy="30764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P219011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31640" y="3933056"/>
            <a:ext cx="3554304" cy="2665728"/>
          </a:xfrm>
          <a:prstGeom prst="rect">
            <a:avLst/>
          </a:prstGeom>
          <a:noFill/>
        </p:spPr>
      </p:pic>
      <p:pic>
        <p:nvPicPr>
          <p:cNvPr id="3075" name="Picture 3" descr="C:\Documents and Settings\Admin\Рабочий стол\P219010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460099" y="3916486"/>
            <a:ext cx="3576397" cy="2682298"/>
          </a:xfrm>
          <a:prstGeom prst="rect">
            <a:avLst/>
          </a:prstGeom>
          <a:noFill/>
        </p:spPr>
      </p:pic>
      <p:pic>
        <p:nvPicPr>
          <p:cNvPr id="3076" name="Picture 4" descr="C:\Documents and Settings\Admin\Рабочий стол\P2190095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359383" y="980727"/>
            <a:ext cx="3526561" cy="2595669"/>
          </a:xfrm>
          <a:prstGeom prst="rect">
            <a:avLst/>
          </a:prstGeom>
          <a:noFill/>
        </p:spPr>
      </p:pic>
      <p:pic>
        <p:nvPicPr>
          <p:cNvPr id="3077" name="Picture 5" descr="C:\Documents and Settings\Admin\Рабочий стол\P2190103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460099" y="980726"/>
            <a:ext cx="3460892" cy="25956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6208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Кураторский час 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3424424" cy="301034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Посещение выставки «Связь. Безопасность. Транспорт»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3" y="3505702"/>
            <a:ext cx="4062490" cy="29345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212098"/>
            <a:ext cx="4091947" cy="3068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7" y="3509628"/>
            <a:ext cx="3528792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63431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908720"/>
            <a:ext cx="7056784" cy="345638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/>
                </a:solidFill>
                <a:effectLst/>
                <a:latin typeface="Monotype Corsiva" pitchFamily="66" charset="0"/>
                <a:cs typeface="Times New Roman" pitchFamily="18" charset="0"/>
              </a:rPr>
              <a:t>ВНЕУРОЧНАЯ ДЕЯТЕЛЬНОСТЬ ПЕДАГОГА</a:t>
            </a:r>
            <a:endParaRPr lang="ru-RU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5" y="444014"/>
            <a:ext cx="7498080" cy="11430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Monotype Corsiva" pitchFamily="66" charset="0"/>
              </a:rPr>
              <a:t>Спорт</a:t>
            </a:r>
            <a:endParaRPr lang="ru-RU" sz="4400" dirty="0"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5196" y="20152"/>
            <a:ext cx="5571067" cy="31337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8131" y="2369132"/>
            <a:ext cx="3363838" cy="44851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5845" y="3228320"/>
            <a:ext cx="4151765" cy="3126035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5" y="127447"/>
            <a:ext cx="5200273" cy="346955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1370" y="2996952"/>
            <a:ext cx="6208942" cy="372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33376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8582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Monotype Corsiva" panose="03010101010201010101" pitchFamily="66" charset="0"/>
                <a:cs typeface="Times New Roman" pitchFamily="18" charset="0"/>
              </a:rPr>
              <a:t>Спортивный конкурс </a:t>
            </a:r>
            <a:r>
              <a:rPr lang="en-US" b="1" dirty="0" smtClean="0">
                <a:latin typeface="Monotype Corsiva" panose="03010101010201010101" pitchFamily="66" charset="0"/>
                <a:cs typeface="Times New Roman" pitchFamily="18" charset="0"/>
              </a:rPr>
              <a:t/>
            </a:r>
            <a:br>
              <a:rPr lang="en-US" b="1" dirty="0" smtClean="0"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b="1" dirty="0" smtClean="0">
                <a:latin typeface="Monotype Corsiva" panose="03010101010201010101" pitchFamily="66" charset="0"/>
                <a:cs typeface="Times New Roman" pitchFamily="18" charset="0"/>
              </a:rPr>
              <a:t>«Мама, папа и я – спортивная семья»</a:t>
            </a:r>
            <a:br>
              <a:rPr lang="ru-RU" b="1" dirty="0" smtClean="0"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b="1" dirty="0" smtClean="0">
                <a:latin typeface="Monotype Corsiva" panose="03010101010201010101" pitchFamily="66" charset="0"/>
                <a:cs typeface="Times New Roman" pitchFamily="18" charset="0"/>
              </a:rPr>
              <a:t>1 место</a:t>
            </a:r>
            <a:endParaRPr lang="ru-RU" b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1026" name="Picture 2" descr="J:\спор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30305" y="2276872"/>
            <a:ext cx="5282055" cy="45811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Велопробег, посвященный  70-летию Победы в Великой отечественной войне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4070" y="1629394"/>
            <a:ext cx="7123594" cy="5157192"/>
          </a:xfrm>
        </p:spPr>
      </p:pic>
    </p:spTree>
    <p:extLst>
      <p:ext uri="{BB962C8B-B14F-4D97-AF65-F5344CB8AC3E}">
        <p14:creationId xmlns:p14="http://schemas.microsoft.com/office/powerpoint/2010/main" xmlns="" val="30020556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2492896"/>
            <a:ext cx="7498080" cy="3539480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ru-RU" sz="4400" b="1" dirty="0" smtClean="0">
                <a:latin typeface="Monotype Corsiva" pitchFamily="66" charset="0"/>
                <a:ea typeface="BatangChe" panose="02030609000101010101" pitchFamily="49" charset="-127"/>
                <a:cs typeface="Times New Roman" panose="02020603050405020304" pitchFamily="18" charset="0"/>
              </a:rPr>
              <a:t>Спасибо за внимание.</a:t>
            </a:r>
            <a:endParaRPr lang="ru-RU" sz="4400" b="1" dirty="0">
              <a:latin typeface="Monotype Corsiva" pitchFamily="66" charset="0"/>
              <a:ea typeface="BatangChe" panose="02030609000101010101" pitchFamily="49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942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132856"/>
            <a:ext cx="7498080" cy="1143000"/>
          </a:xfrm>
        </p:spPr>
        <p:txBody>
          <a:bodyPr>
            <a:noAutofit/>
          </a:bodyPr>
          <a:lstStyle/>
          <a:p>
            <a:r>
              <a:rPr lang="ru-RU" sz="8000" dirty="0" smtClean="0">
                <a:latin typeface="Monotype Corsiva" pitchFamily="66" charset="0"/>
              </a:rPr>
              <a:t>Методы обучения</a:t>
            </a:r>
            <a:endParaRPr lang="ru-RU" sz="8000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447800"/>
            <a:ext cx="8034096" cy="4800600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   Доля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обеспеченности качества образования, соотнесения достигнутых результатов с актуальными и перспективными запросами рынка труда использует активные методы обучения, создает обучающую среду.. Также применяет возможности образовательного информационного поля и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интернет-ресурсов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	Использование информационных и коммуникационных технологий в учебном процессе не дань моде,  а необходимое средство в преподавании.</a:t>
            </a:r>
          </a:p>
          <a:p>
            <a:pPr algn="just">
              <a:buNone/>
            </a:pP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	Кроме того, компьютерная техника применяется как средство контроля усвоения знаний студентов, значительно расширяет доступ к источникам информации, дает  возможность получения обратной связи.</a:t>
            </a:r>
          </a:p>
          <a:p>
            <a:endParaRPr lang="ru-RU" dirty="0"/>
          </a:p>
        </p:txBody>
      </p:sp>
      <p:sp>
        <p:nvSpPr>
          <p:cNvPr id="4" name="Заголовок 7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Использование современных образовательных технологий, в том числе информационно-коммуникационных</a:t>
            </a:r>
            <a:endParaRPr lang="ru-RU" sz="2000" b="1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Глянец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694</TotalTime>
  <Words>739</Words>
  <Application>Microsoft Office PowerPoint</Application>
  <PresentationFormat>Экран (4:3)</PresentationFormat>
  <Paragraphs>125</Paragraphs>
  <Slides>78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79" baseType="lpstr">
      <vt:lpstr>Солнцестояние</vt:lpstr>
      <vt:lpstr>Министерство профессионального образования  подготовки и расстановки кадров РС(Я)          ГАПОУ РС(Я) Якутский колледж связи и энергетики им. П.И.Дудкина                               Портфолио                 преподавателя  специальных  дисциплин Васильченко Олеси Викторовны</vt:lpstr>
      <vt:lpstr>Васильченко Олеся Викторовна</vt:lpstr>
      <vt:lpstr>Слайд 3</vt:lpstr>
      <vt:lpstr>РАЗРАБОТКА УЧЕБНЫХ ПРОГРАММ И ФОС ПО ФГОС</vt:lpstr>
      <vt:lpstr>ЭЛЕКТРОННЫЕ  ОБРАЗОВАТЕЛЬНЫЕ РЕСУРСЫ</vt:lpstr>
      <vt:lpstr>Показатели продуктивности </vt:lpstr>
      <vt:lpstr>СРЕДНИЕ ПОКАЗАТЕЛИ ПРОДУКТИВНОСТИ ОБРАЗОВАТЕЛЬНОЙ ДЕЯТЕЛЬНОСТИ (ПО ИТОГАМ УЧЕБНОГО МОНИТОРИНГА ЗА период с 2012-2017 У.г.) </vt:lpstr>
      <vt:lpstr>Методы обучения</vt:lpstr>
      <vt:lpstr>Использование современных образовательных технологий, в том числе информационно-коммуникационных</vt:lpstr>
      <vt:lpstr>Образовательный сервер http://yakse.ru</vt:lpstr>
      <vt:lpstr>Результаты студентов </vt:lpstr>
      <vt:lpstr>Шаг в будущую профессию  2012-2013 - 1 место Мудрак А. и Кузьмин О. гр. Инфо-12 2013-2014 - 2 место Галаев Е. и Григорьев А. гр. Инфо-13 2013-2014  - республиканская выставка Мудрак А. и Сычев Н. гр. Инфо-12 2014-2015 -  участие в республиканской НПК Галаев Е. гр.Инфо-13</vt:lpstr>
      <vt:lpstr>Слайд 13</vt:lpstr>
      <vt:lpstr> Республиканские отборочные по компетенции «Сетевое и системное администрирование» февраль 2017 г. 1 место</vt:lpstr>
      <vt:lpstr>Учебно-тренировочные сборы по компетенции «Сетевое и системное администрирование» декабрь 2016 г. 1 место</vt:lpstr>
      <vt:lpstr>Отборочные по компетенции «Сетевое и системное администрирование»  март 2017 г. г. Казань</vt:lpstr>
      <vt:lpstr>Международная олимпиада профессионального мастерства «Основы сетевых технологий»</vt:lpstr>
      <vt:lpstr>Распространение педагогического опыта</vt:lpstr>
      <vt:lpstr>Участие в республиканской научно – практической конференции «Инновации в профессиональном образовании в контексте реализации ФГОС»</vt:lpstr>
      <vt:lpstr>Слайд 20</vt:lpstr>
      <vt:lpstr>Публикации</vt:lpstr>
      <vt:lpstr>Проведение семинаров для преподавателей СПО г. Якутска</vt:lpstr>
      <vt:lpstr>1 республиканский форум молодых преподавателей «Вектор будущего» Являюсь Председателем научно-методического отдела в ассоциации молодых преподавателей</vt:lpstr>
      <vt:lpstr>Слайд 24</vt:lpstr>
      <vt:lpstr>Prof-старт 2015</vt:lpstr>
      <vt:lpstr>Профориентационная работа</vt:lpstr>
      <vt:lpstr>Слайд 27</vt:lpstr>
      <vt:lpstr>Приемная комиссия-2016 г.</vt:lpstr>
      <vt:lpstr>Слайд 29</vt:lpstr>
      <vt:lpstr>Участие в ярмарках учебных мест и профессий</vt:lpstr>
      <vt:lpstr>Проведение мастер-классов для школьников республики</vt:lpstr>
      <vt:lpstr>Слайд 32</vt:lpstr>
      <vt:lpstr>Повышение квалификации</vt:lpstr>
      <vt:lpstr>Документ об образовании (копия)</vt:lpstr>
      <vt:lpstr>Высшее образование</vt:lpstr>
      <vt:lpstr>Диплом о высшем профессиональном образовании (копия)</vt:lpstr>
      <vt:lpstr>Курсы переподготовки</vt:lpstr>
      <vt:lpstr>Диплом о професссиональной переподготовке (копия)</vt:lpstr>
      <vt:lpstr>Повышение квалификации</vt:lpstr>
      <vt:lpstr>Слайд 40</vt:lpstr>
      <vt:lpstr>Слайд 41</vt:lpstr>
      <vt:lpstr>Слайд 42</vt:lpstr>
      <vt:lpstr>Слайд 43</vt:lpstr>
      <vt:lpstr>Семинар-практикум</vt:lpstr>
      <vt:lpstr>Слайд 45</vt:lpstr>
      <vt:lpstr>Слайд 46</vt:lpstr>
      <vt:lpstr>Слайд 47</vt:lpstr>
      <vt:lpstr>УЧАСТИЕ В РЕСПУБЛИКАНСКИХ,  РЕГИОНАЛЬНЫХ И ФЕДЕРАЛЬНЫХ ПРОФЕССИОНАЛЬНЫХ КОНКУРСАХ</vt:lpstr>
      <vt:lpstr>1 место </vt:lpstr>
      <vt:lpstr>Эксперт в Отборочных соревнованиях  г. Казань  2017 год</vt:lpstr>
      <vt:lpstr>Отборочные соревнования Worldskills Russia </vt:lpstr>
      <vt:lpstr>Слайд 52</vt:lpstr>
      <vt:lpstr>Абилимпикс-2016</vt:lpstr>
      <vt:lpstr>Слайд 54</vt:lpstr>
      <vt:lpstr>WorldSkills для школьников</vt:lpstr>
      <vt:lpstr>В составе аттестационной комиссии  по специальности  10.02.03 «Информационная безопасность автоматизированных систем» </vt:lpstr>
      <vt:lpstr>Открытые мероприятия</vt:lpstr>
      <vt:lpstr>2013 год- неделя ИБ</vt:lpstr>
      <vt:lpstr>2013 год- Открытый кураторский час «Информатизация о колледже»</vt:lpstr>
      <vt:lpstr>2014- Брейн-ринг</vt:lpstr>
      <vt:lpstr>Кураторство</vt:lpstr>
      <vt:lpstr>Награды студентов</vt:lpstr>
      <vt:lpstr>Награды, благодарности</vt:lpstr>
      <vt:lpstr>Слайд 64</vt:lpstr>
      <vt:lpstr>Слайд 65</vt:lpstr>
      <vt:lpstr>Слайд 66</vt:lpstr>
      <vt:lpstr>Слайд 67</vt:lpstr>
      <vt:lpstr>Музей связи</vt:lpstr>
      <vt:lpstr>23 февраля</vt:lpstr>
      <vt:lpstr>Кросс наций</vt:lpstr>
      <vt:lpstr>Кураторский час </vt:lpstr>
      <vt:lpstr>Посещение выставки «Связь. Безопасность. Транспорт»</vt:lpstr>
      <vt:lpstr>ВНЕУРОЧНАЯ ДЕЯТЕЛЬНОСТЬ ПЕДАГОГА</vt:lpstr>
      <vt:lpstr>Спорт</vt:lpstr>
      <vt:lpstr>Слайд 75</vt:lpstr>
      <vt:lpstr>Спортивный конкурс  «Мама, папа и я – спортивная семья» 1 место</vt:lpstr>
      <vt:lpstr>Велопробег, посвященный  70-летию Победы в Великой отечественной войне</vt:lpstr>
      <vt:lpstr>Слайд 78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профессионального образования  подготовки и расстановки кадров РС(Я)          ГАПОУ РС(Я) Якутский колледж связи и энергетики им. П.И.Дудкина                               Портфолио                 преподавателя  специальных  дисциплин Васильченко Олеси Викторовны</dc:title>
  <dc:creator>Admin</dc:creator>
  <cp:lastModifiedBy>анна саргылановна</cp:lastModifiedBy>
  <cp:revision>93</cp:revision>
  <dcterms:created xsi:type="dcterms:W3CDTF">2014-12-15T07:51:14Z</dcterms:created>
  <dcterms:modified xsi:type="dcterms:W3CDTF">2017-04-18T01:40:55Z</dcterms:modified>
</cp:coreProperties>
</file>