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7"/>
  </p:notesMasterIdLst>
  <p:sldIdLst>
    <p:sldId id="359" r:id="rId2"/>
    <p:sldId id="287" r:id="rId3"/>
    <p:sldId id="476" r:id="rId4"/>
    <p:sldId id="477" r:id="rId5"/>
    <p:sldId id="362" r:id="rId6"/>
    <p:sldId id="361" r:id="rId7"/>
    <p:sldId id="480" r:id="rId8"/>
    <p:sldId id="481" r:id="rId9"/>
    <p:sldId id="367" r:id="rId10"/>
    <p:sldId id="453" r:id="rId11"/>
    <p:sldId id="417" r:id="rId12"/>
    <p:sldId id="478" r:id="rId13"/>
    <p:sldId id="384" r:id="rId14"/>
    <p:sldId id="387" r:id="rId15"/>
    <p:sldId id="388" r:id="rId16"/>
    <p:sldId id="389" r:id="rId17"/>
    <p:sldId id="392" r:id="rId18"/>
    <p:sldId id="393" r:id="rId19"/>
    <p:sldId id="394" r:id="rId20"/>
    <p:sldId id="395" r:id="rId21"/>
    <p:sldId id="470" r:id="rId22"/>
    <p:sldId id="471" r:id="rId23"/>
    <p:sldId id="482" r:id="rId24"/>
    <p:sldId id="396" r:id="rId25"/>
    <p:sldId id="457" r:id="rId26"/>
    <p:sldId id="456" r:id="rId27"/>
    <p:sldId id="474" r:id="rId28"/>
    <p:sldId id="483" r:id="rId29"/>
    <p:sldId id="473" r:id="rId30"/>
    <p:sldId id="458" r:id="rId31"/>
    <p:sldId id="459" r:id="rId32"/>
    <p:sldId id="460" r:id="rId33"/>
    <p:sldId id="461" r:id="rId34"/>
    <p:sldId id="463" r:id="rId35"/>
    <p:sldId id="465" r:id="rId36"/>
    <p:sldId id="466" r:id="rId37"/>
    <p:sldId id="452" r:id="rId38"/>
    <p:sldId id="467" r:id="rId39"/>
    <p:sldId id="488" r:id="rId40"/>
    <p:sldId id="487" r:id="rId41"/>
    <p:sldId id="468" r:id="rId42"/>
    <p:sldId id="469" r:id="rId43"/>
    <p:sldId id="437" r:id="rId44"/>
    <p:sldId id="484" r:id="rId45"/>
    <p:sldId id="353" r:id="rId46"/>
    <p:sldId id="472" r:id="rId47"/>
    <p:sldId id="346" r:id="rId48"/>
    <p:sldId id="323" r:id="rId49"/>
    <p:sldId id="326" r:id="rId50"/>
    <p:sldId id="433" r:id="rId51"/>
    <p:sldId id="329" r:id="rId52"/>
    <p:sldId id="316" r:id="rId53"/>
    <p:sldId id="334" r:id="rId54"/>
    <p:sldId id="485" r:id="rId55"/>
    <p:sldId id="486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6" autoAdjust="0"/>
    <p:restoredTop sz="86391" autoAdjust="0"/>
  </p:normalViewPr>
  <p:slideViewPr>
    <p:cSldViewPr>
      <p:cViewPr varScale="1">
        <p:scale>
          <a:sx n="99" d="100"/>
          <a:sy n="99" d="100"/>
        </p:scale>
        <p:origin x="-102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49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4"/>
  <c:chart>
    <c:title>
      <c:tx>
        <c:rich>
          <a:bodyPr/>
          <a:lstStyle/>
          <a:p>
            <a:pPr>
              <a:defRPr/>
            </a:pPr>
            <a:r>
              <a:rPr lang="ru-RU"/>
              <a:t>ПОЗИТИВНАЯ ДИНАМИКА «КАЧЕСТВА ЗНАНИЙ» </a:t>
            </a:r>
            <a:br>
              <a:rPr lang="ru-RU"/>
            </a:br>
            <a:r>
              <a:rPr lang="ru-RU"/>
              <a:t>ОБУЧАЮЩИХСЯ ЗА ПОСЛЕДНИЕ 5 ЛЕТ</a:t>
            </a:r>
          </a:p>
        </c:rich>
      </c:tx>
      <c:layout>
        <c:manualLayout>
          <c:xMode val="edge"/>
          <c:yMode val="edge"/>
          <c:x val="0.18897114589883149"/>
          <c:y val="3.0585320551318483E-2"/>
        </c:manualLayout>
      </c:layout>
    </c:title>
    <c:plotArea>
      <c:layout>
        <c:manualLayout>
          <c:layoutTarget val="inner"/>
          <c:xMode val="edge"/>
          <c:yMode val="edge"/>
          <c:x val="2.5625446269921213E-2"/>
          <c:y val="0.19386427161932124"/>
          <c:w val="0.96476501137885884"/>
          <c:h val="0.716264406483727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Абс. Усп. %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2015-2016 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 </c:v>
                </c:pt>
                <c:pt idx="4">
                  <c:v>2019-2020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Кач. Усп. %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2015-2016 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 </c:v>
                </c:pt>
                <c:pt idx="4">
                  <c:v>2019-2020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83.5</c:v>
                </c:pt>
                <c:pt idx="1">
                  <c:v>86</c:v>
                </c:pt>
                <c:pt idx="2">
                  <c:v>84.45</c:v>
                </c:pt>
                <c:pt idx="3">
                  <c:v>78.73</c:v>
                </c:pt>
                <c:pt idx="4">
                  <c:v>87</c:v>
                </c:pt>
              </c:numCache>
            </c:numRef>
          </c:val>
        </c:ser>
        <c:dLbls>
          <c:showVal val="1"/>
        </c:dLbls>
        <c:overlap val="-25"/>
        <c:axId val="85069184"/>
        <c:axId val="85095552"/>
      </c:barChart>
      <c:catAx>
        <c:axId val="85069184"/>
        <c:scaling>
          <c:orientation val="minMax"/>
        </c:scaling>
        <c:axPos val="b"/>
        <c:majorTickMark val="none"/>
        <c:tickLblPos val="nextTo"/>
        <c:crossAx val="85095552"/>
        <c:crosses val="autoZero"/>
        <c:auto val="1"/>
        <c:lblAlgn val="ctr"/>
        <c:lblOffset val="100"/>
      </c:catAx>
      <c:valAx>
        <c:axId val="8509555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85069184"/>
        <c:crosses val="autoZero"/>
        <c:crossBetween val="between"/>
      </c:valAx>
    </c:plotArea>
    <c:legend>
      <c:legendPos val="t"/>
      <c:layout/>
    </c:legend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hart>
    <c:title>
      <c:tx>
        <c:rich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Динамика участия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внутриколледжных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соревнованиях  профессионального мастерства по  компетенции «Видеопроизводство»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782551369885803"/>
          <c:y val="9.9791646779733862E-3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Участие студентов НПК, ВСР, %</c:v>
                </c:pt>
              </c:strCache>
            </c:strRef>
          </c:tx>
          <c:marker>
            <c:symbol val="none"/>
          </c:marker>
          <c:cat>
            <c:strRef>
              <c:f>Лист1!$A$2:$A$6</c:f>
              <c:strCache>
                <c:ptCount val="5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  <c:pt idx="4">
                  <c:v>2019-2020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0.1</c:v>
                </c:pt>
                <c:pt idx="2">
                  <c:v>0.2</c:v>
                </c:pt>
                <c:pt idx="3">
                  <c:v>0.35000000000000009</c:v>
                </c:pt>
                <c:pt idx="4">
                  <c:v>0.5</c:v>
                </c:pt>
              </c:numCache>
            </c:numRef>
          </c:val>
        </c:ser>
        <c:hiLowLines/>
        <c:marker val="1"/>
        <c:axId val="106561920"/>
        <c:axId val="106563456"/>
      </c:lineChart>
      <c:catAx>
        <c:axId val="10656192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563456"/>
        <c:crosses val="autoZero"/>
        <c:auto val="1"/>
        <c:lblAlgn val="ctr"/>
        <c:lblOffset val="100"/>
      </c:catAx>
      <c:valAx>
        <c:axId val="106563456"/>
        <c:scaling>
          <c:orientation val="minMax"/>
        </c:scaling>
        <c:axPos val="l"/>
        <c:majorGridlines/>
        <c:numFmt formatCode="0%" sourceLinked="1"/>
        <c:tickLblPos val="nextTo"/>
        <c:crossAx val="1065619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32F98-9FE2-4225-885E-2BC97F898B5C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820B1-C8EC-47F6-BB8E-75092030B9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EE93E-3DA0-41DC-8827-5126ECB1CB85}" type="slidenum">
              <a:rPr lang="ru-RU" smtClean="0"/>
              <a:pPr/>
              <a:t>47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42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3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1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3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38227" y="1178703"/>
            <a:ext cx="7680000" cy="4554173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33477" y="1253932"/>
            <a:ext cx="74400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2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3477" y="4917297"/>
            <a:ext cx="74400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4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20" y="21104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4" y="1055079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7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0D45C13-E778-48C1-82A6-58F748A93B38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C4C16DD-10CB-4B68-BFB0-7E56CD82E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img_url=http://fedpress.ru/sites/fedpress/files/nancy/news/obl.jpg&amp;iorient=&amp;ih=&amp;icolor=&amp;site=&amp;text=%20%D0%BC%D0%BE%D0%B1%D0%B8%D0%BB%D1%8C%D0%BD%D0%B0%D1%8F%20%D1%81%D0%B2%D1%8F%D0%B7%D1%8C%20%D0%BA%D0%B0%D1%80%D1%82%D0%B8%D0%BD%D0%BA%D0%B8&amp;iw=&amp;wp=&amp;pos=25&amp;recent=&amp;type=&amp;isize=&amp;rpt=simage&amp;itype=&amp;nojs=1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10" Type="http://schemas.openxmlformats.org/officeDocument/2006/relationships/image" Target="../media/image183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857232"/>
            <a:ext cx="171451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000100" y="357166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Министерство профессионального образования, подготовки и расстановки кадров РС(Я)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АУ РС(Я) «Якутский колледж связи и энергетики им. П.И.Дудкина»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80" y="1928802"/>
            <a:ext cx="628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Лепчикова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Полина Николаевна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http://im3-tub-ru.yandex.net/i?id=114611633-60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571876"/>
            <a:ext cx="2547940" cy="1661700"/>
          </a:xfrm>
          <a:prstGeom prst="rect">
            <a:avLst/>
          </a:prstGeom>
          <a:noFill/>
        </p:spPr>
      </p:pic>
      <p:pic>
        <p:nvPicPr>
          <p:cNvPr id="32770" name="Picture 2" descr="http://im0-tub-ru.yandex.net/i?id=223287277-50-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7" y="3500438"/>
            <a:ext cx="2391895" cy="1785950"/>
          </a:xfrm>
          <a:prstGeom prst="rect">
            <a:avLst/>
          </a:prstGeom>
          <a:noFill/>
        </p:spPr>
      </p:pic>
      <p:pic>
        <p:nvPicPr>
          <p:cNvPr id="13314" name="Picture 2" descr="\\192.168.0.218\общая папка\Лепчикова П.Н\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9432" y="4429132"/>
            <a:ext cx="2617153" cy="2428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40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400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Награды студентов</a:t>
            </a:r>
            <a:endParaRPr lang="ru-RU" sz="32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:\Галина С\альбом\ЛПН 01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50010"/>
            <a:ext cx="2000264" cy="3000396"/>
          </a:xfrm>
          <a:prstGeom prst="rect">
            <a:avLst/>
          </a:prstGeom>
          <a:noFill/>
        </p:spPr>
      </p:pic>
      <p:pic>
        <p:nvPicPr>
          <p:cNvPr id="4" name="Picture 5" descr="D:\Галина С\альбом\ЛПН 04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857232"/>
            <a:ext cx="3286148" cy="2356989"/>
          </a:xfrm>
          <a:prstGeom prst="rect">
            <a:avLst/>
          </a:prstGeom>
          <a:noFill/>
        </p:spPr>
      </p:pic>
      <p:pic>
        <p:nvPicPr>
          <p:cNvPr id="5" name="Picture 2" descr="D:\Галина С\альбом\ЛПН 03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338158"/>
            <a:ext cx="2354198" cy="3519842"/>
          </a:xfrm>
          <a:prstGeom prst="rect">
            <a:avLst/>
          </a:prstGeom>
          <a:noFill/>
        </p:spPr>
      </p:pic>
      <p:pic>
        <p:nvPicPr>
          <p:cNvPr id="6" name="Picture 7" descr="D:\Галина С\альбом\ЛПН 045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429000"/>
            <a:ext cx="2232248" cy="3140736"/>
          </a:xfrm>
          <a:prstGeom prst="rect">
            <a:avLst/>
          </a:prstGeom>
          <a:noFill/>
        </p:spPr>
      </p:pic>
      <p:pic>
        <p:nvPicPr>
          <p:cNvPr id="3074" name="Picture 2" descr="\\192.168.0.218\общая папка\Лепчикова П.Н\капитон 004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28604"/>
            <a:ext cx="2000264" cy="3614992"/>
          </a:xfrm>
          <a:prstGeom prst="rect">
            <a:avLst/>
          </a:prstGeom>
          <a:noFill/>
        </p:spPr>
      </p:pic>
      <p:pic>
        <p:nvPicPr>
          <p:cNvPr id="3075" name="Picture 3" descr="\\192.168.0.218\общая папка\Лепчикова П.Н\капитон 005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593900"/>
            <a:ext cx="2258842" cy="3264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Галина С\альбом\ЛПН 00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86190"/>
            <a:ext cx="3046567" cy="223224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4" descr="D:\Галина С\альбом\ЛПН 03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357562"/>
            <a:ext cx="2654337" cy="18573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Picture 2" descr="D:\Галина С\альбом\ЛПН 00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596362"/>
            <a:ext cx="3305057" cy="22616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Picture 6" descr="D:\Галина С\альбом\ЛПН 035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361410"/>
            <a:ext cx="2463830" cy="34965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3"/>
            <a:ext cx="735811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2015 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Эверстов Александр Владимирович, гр. АВТ-15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ГАПОУ РС(Я) «ЯКСЭ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им.П.И.Дудкина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 сертификат участника  студенческой научно -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практич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конференции «Шаг в будущую профессию», 26 ноября 2015г.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МПОПиРК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РС(Я),Сертификат участника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Республиканской научно -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практич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конференции «Шаг в будущую профессию»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2016 г.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Дормидонтов Руслан Валерьевич, гр. АВТ-15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Сертификат участника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Республиканская студенческая научно-практическая конференция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Наука.Образование.Искусство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посвященной к 120-летию И.Е.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Году доп.образования в РС(Я) и Году Российского кино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Куприянова Вероника, гр.АВТ-16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Мин.проф.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обр.,подг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расст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кадров РС(Я),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Республиканская научно-практическая конференция «Шаг в будущую профессию», посвященная 95-летию С.П. Данилова, сертификат участника, г.Якутск,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лпн 2019 декабрь\пн 00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52"/>
            <a:ext cx="2428892" cy="3410364"/>
          </a:xfrm>
          <a:prstGeom prst="rect">
            <a:avLst/>
          </a:prstGeom>
          <a:noFill/>
        </p:spPr>
      </p:pic>
      <p:pic>
        <p:nvPicPr>
          <p:cNvPr id="1026" name="Picture 2" descr="D:\Мои документы\Downloads\PHOTO-2019-11-08-20-05-2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267200" cy="2543175"/>
          </a:xfrm>
          <a:prstGeom prst="rect">
            <a:avLst/>
          </a:prstGeom>
          <a:noFill/>
        </p:spPr>
      </p:pic>
      <p:pic>
        <p:nvPicPr>
          <p:cNvPr id="1027" name="Picture 3" descr="D:\Мои документы\Downloads\PHOTO-2019-11-08-16-34-0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57166"/>
            <a:ext cx="3619504" cy="2714628"/>
          </a:xfrm>
          <a:prstGeom prst="rect">
            <a:avLst/>
          </a:prstGeom>
          <a:noFill/>
        </p:spPr>
      </p:pic>
      <p:pic>
        <p:nvPicPr>
          <p:cNvPr id="1028" name="Picture 4" descr="D:\Мои документы\Downloads\PHOTO-2019-11-08-16-34-06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214686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КУРАТОРСТВО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357290" y="857232"/>
            <a:ext cx="7498080" cy="546140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:\для книги АВТ\АВТ для книги\P6150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643314"/>
            <a:ext cx="4000528" cy="3057666"/>
          </a:xfrm>
          <a:prstGeom prst="rect">
            <a:avLst/>
          </a:prstGeom>
          <a:noFill/>
        </p:spPr>
      </p:pic>
      <p:pic>
        <p:nvPicPr>
          <p:cNvPr id="1026" name="Picture 2" descr="E:\для книги АВТ\IMG_3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143380"/>
            <a:ext cx="3071834" cy="2525775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Фото для Гранта\IMG-20151103-WA0026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3608298" cy="2300290"/>
          </a:xfrm>
          <a:prstGeom prst="rect">
            <a:avLst/>
          </a:prstGeom>
          <a:noFill/>
        </p:spPr>
      </p:pic>
      <p:pic>
        <p:nvPicPr>
          <p:cNvPr id="1028" name="Picture 4" descr="E:\для книги АВТ\АВТ для книги\DSC06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857232"/>
            <a:ext cx="2914366" cy="2571744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3214678" y="2428868"/>
            <a:ext cx="2428892" cy="18683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АВТ-15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 2019 АВТ-16</a:t>
            </a:r>
          </a:p>
          <a:p>
            <a:pPr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АВТ-19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7858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Моя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гордость – мои студенты</a:t>
            </a: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928926" y="1142984"/>
            <a:ext cx="2357454" cy="1143008"/>
          </a:xfrm>
        </p:spPr>
        <p:txBody>
          <a:bodyPr>
            <a:noAutofit/>
          </a:bodyPr>
          <a:lstStyle/>
          <a:p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стипендиат Правительства РФ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5643570" y="1285860"/>
            <a:ext cx="2500330" cy="1000132"/>
          </a:xfrm>
        </p:spPr>
        <p:txBody>
          <a:bodyPr>
            <a:normAutofit lnSpcReduction="10000"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Кузакова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Олеся – обладатель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гранта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Президента РС(Я)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285860"/>
            <a:ext cx="1556816" cy="170508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214414" y="3071811"/>
            <a:ext cx="2571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Эверстов Александр – стипендиат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Правительства РФ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6858001"/>
            <a:ext cx="2000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5715016"/>
            <a:ext cx="2643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Фокинов Капитон - обладатель гранта Главы РС(Я)</a:t>
            </a:r>
            <a:endParaRPr lang="ru-RU" dirty="0" smtClean="0"/>
          </a:p>
        </p:txBody>
      </p:sp>
      <p:pic>
        <p:nvPicPr>
          <p:cNvPr id="3077" name="Picture 5" descr="C:\Documents and Settings\Admin\Рабочий стол\Фото для Гранта\IMG_2933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500570"/>
            <a:ext cx="1500198" cy="1928826"/>
          </a:xfrm>
          <a:prstGeom prst="rect">
            <a:avLst/>
          </a:prstGeom>
          <a:noFill/>
        </p:spPr>
      </p:pic>
      <p:pic>
        <p:nvPicPr>
          <p:cNvPr id="3078" name="Picture 6" descr="C:\Documents and Settings\Admin\Рабочий стол\Фото для Гранта\IMG_8078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572008"/>
            <a:ext cx="1375182" cy="18573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80" name="Picture 8" descr="C:\Documents and Settings\Admin\Рабочий стол\Фото для Гранта\IMG_0261-1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428868"/>
            <a:ext cx="1500198" cy="182085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86050" y="4786321"/>
            <a:ext cx="1785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Петрова Лариса - стипендиат Правительства РФ</a:t>
            </a:r>
          </a:p>
        </p:txBody>
      </p:sp>
      <p:pic>
        <p:nvPicPr>
          <p:cNvPr id="3" name="Picture 2" descr="C:\Documents and Settings\Admin\Рабочий стол\фотоWSR\IMG_8005.11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643700" y="2285991"/>
            <a:ext cx="1422410" cy="171451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429388" y="4071942"/>
            <a:ext cx="228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Кондакова Настя - обладатель гранта Президента РС(Я) </a:t>
            </a:r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6837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6112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Деятельность органа самоуправления</a:t>
            </a:r>
            <a:endParaRPr lang="ru-RU" sz="20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393567" y="738352"/>
            <a:ext cx="7498080" cy="2422756"/>
          </a:xfrm>
        </p:spPr>
        <p:txBody>
          <a:bodyPr>
            <a:normAutofit lnSpcReduction="10000"/>
          </a:bodyPr>
          <a:lstStyle/>
          <a:p>
            <a:pPr marL="0" indent="43200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Актив группы как орган самоуправления, имеет определенную структуру состоящую из секторов, которые позволяют охватить все сферы деятельности студентов. По каждому сектору определены  обязанности ее членов.</a:t>
            </a:r>
          </a:p>
          <a:p>
            <a:pPr marL="0" indent="18000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Староста – Осипов Владимир</a:t>
            </a:r>
          </a:p>
          <a:p>
            <a:pPr marL="0" indent="18000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Заместитель старосты – Лоншакова Алена</a:t>
            </a:r>
          </a:p>
          <a:p>
            <a:pPr marL="0" indent="18000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Учебный сектор -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Мойтохонов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Федор, Лебедев Василий</a:t>
            </a:r>
          </a:p>
          <a:p>
            <a:pPr marL="0" indent="18000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Спортивный сектор –  Тарский Ян, Петров Владислав</a:t>
            </a:r>
          </a:p>
          <a:p>
            <a:pPr marL="0" indent="18000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Редакционный сектор – Николаев Валентин,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Спыну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Марина</a:t>
            </a:r>
          </a:p>
          <a:p>
            <a:pPr marL="0" indent="180000"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сектор -  Жирков Гаврил, Стручков Иннокентий</a:t>
            </a:r>
          </a:p>
        </p:txBody>
      </p:sp>
      <p:pic>
        <p:nvPicPr>
          <p:cNvPr id="4098" name="Picture 2" descr="C:\Documents and Settings\Admin\Рабочий стол\Фото для Гранта\IMG_112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357562"/>
            <a:ext cx="2537835" cy="2428892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Фото для Гранта\DSC_041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428736"/>
            <a:ext cx="2420351" cy="192723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071934" y="4429132"/>
            <a:ext cx="485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Сохранность контингента в учебной группе 100 %.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Правонарушения у обучающихся в группе АВТ-19    отсутствуют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7543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Активное участие студентов в жизни колледжа</a:t>
            </a:r>
            <a:endParaRPr lang="ru-RU" sz="20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35608" y="803653"/>
            <a:ext cx="7498080" cy="5444747"/>
          </a:xfrm>
        </p:spPr>
        <p:txBody>
          <a:bodyPr>
            <a:normAutofit/>
          </a:bodyPr>
          <a:lstStyle/>
          <a:p>
            <a:pPr marL="0" indent="363538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Активное участие студентов в жизнедеятельности образовательного учреждения  рассматривается как важнейшее условие формирования профессионально значимых качеств будущих специалистов: </a:t>
            </a:r>
          </a:p>
          <a:p>
            <a:pPr marL="0" indent="363538" algn="just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социальной активности, </a:t>
            </a:r>
          </a:p>
          <a:p>
            <a:pPr marL="0" indent="363538" algn="just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ответственности, </a:t>
            </a:r>
          </a:p>
          <a:p>
            <a:pPr marL="0" indent="363538" algn="just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демократизма,  </a:t>
            </a:r>
          </a:p>
          <a:p>
            <a:pPr marL="0" indent="363538" algn="just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Коллективизма,</a:t>
            </a:r>
          </a:p>
          <a:p>
            <a:pPr marL="0" indent="363538" algn="just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Патриотизма.</a:t>
            </a:r>
          </a:p>
          <a:p>
            <a:pPr indent="45720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 descr="C:\Documents and Settings\Admin\Рабочий стол\Фото для Гранта\IMG_808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862" y="4429132"/>
            <a:ext cx="4453279" cy="21431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124" name="Picture 4" descr="C:\Documents and Settings\Admin\Рабочий стол\Фото для Гранта\DSC_023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571612"/>
            <a:ext cx="2736855" cy="2249498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100MSDCF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143380"/>
            <a:ext cx="2928958" cy="2428892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Рабочий стол\Фото для Гранта\DSC_0194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143116"/>
            <a:ext cx="2707515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78392" y="1785926"/>
            <a:ext cx="6400800" cy="31003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ОБОБЩЕНИЕ И РАСПРОСТРАНЕНИЕ СОБСТВЕННОГО ПЕДАГОГИЧЕСКОГО ОПЫТА НА РЕСПУБЛИКАНСКОМ, РЕГИОНАЛЬНОМ И (ИЛИ) ФЕДЕРАЛЬНОМ УРОВНЕ (МАСТЕР-КЛАССЫ, СЕМИНАРЫ, КОНФЕРЕНЦИИ, </a:t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КРУГЛЫЕ СТОЛЫ И ДРУГОЕ)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825" y="0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5225" y="152400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8215338" cy="1428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Республиканская научно-практическая конференция «Инновации в профессиональном образовании в контексте реализации ФГОС»,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посвященная 75-летию Якутского колледжа связи и энергетики им. П.И.Дудкина, </a:t>
            </a:r>
            <a:endParaRPr lang="ru-RU" sz="18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214554"/>
            <a:ext cx="7790712" cy="4429156"/>
          </a:xfrm>
        </p:spPr>
        <p:txBody>
          <a:bodyPr>
            <a:norm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6322" name="Picture 2" descr="C:\Documents and Settings\Администратор\Рабочий стол\аттестация лепчикова\АТТЕСТАЦИЯ ЛПН\Новая папка\а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3357586" cy="4883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46925"/>
            <a:ext cx="3500462" cy="338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929190" y="5143512"/>
            <a:ext cx="4214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Публикация статьи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 Роль социального партнерства в подготовке кадров для специальности «Аудиовизуальная техника»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571480"/>
            <a:ext cx="7498080" cy="845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 «Актуальные вопросы в научной   работе» Россия г. Тамбов, </a:t>
            </a:r>
            <a:b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</a:rPr>
            </a:br>
            <a:endParaRPr lang="ru-RU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 descr="C:\Documents and Settings\Администратор\Рабочий стол\аттестация лепчикова\АТТЕСТАЦИЯ ЛПН\Новая папка\а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714488"/>
            <a:ext cx="3657600" cy="2457450"/>
          </a:xfrm>
          <a:prstGeom prst="rect">
            <a:avLst/>
          </a:prstGeom>
          <a:noFill/>
        </p:spPr>
      </p:pic>
      <p:pic>
        <p:nvPicPr>
          <p:cNvPr id="55299" name="Picture 3" descr="C:\Documents and Settings\Администратор\Рабочий стол\аттестация лепчикова\АТТЕСТАЦИЯ ЛПН\Новая папка\а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643050"/>
            <a:ext cx="3571900" cy="46549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57818" y="4929198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публикация статьи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«Социальное партнерство как условие подготовки высококвалифицированных кадров»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сборнике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3570" y="4357694"/>
            <a:ext cx="2928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Сертификат участника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286380" y="214290"/>
            <a:ext cx="35719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«Если учитель соединяет в себе любовь к делу и к ученикам, он – совершенный учитель»</a:t>
            </a:r>
          </a:p>
          <a:p>
            <a:pPr algn="r">
              <a:spcBef>
                <a:spcPct val="0"/>
              </a:spcBef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Л.Н.Толстой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2143116"/>
            <a:ext cx="35719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Лепчикова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Полина Николаевна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специальных дисциплин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высшая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стаж – 30 лет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стаж – 20лет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ЯКСЭ – 12 лет</a:t>
            </a:r>
          </a:p>
        </p:txBody>
      </p:sp>
      <p:pic>
        <p:nvPicPr>
          <p:cNvPr id="5" name="Picture 2" descr="H:\Видеопроизводство\эксперт Лепчикова Полина Николаевнв ЯКС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2381394" cy="3878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Республиканская педагогическая научно-практическая конференция «Создание культурно-образовательной среды - первооснова подготовки современного специалиста», </a:t>
            </a:r>
            <a:br>
              <a:rPr lang="ru-RU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посвященной Году культуры в Российской Федерации</a:t>
            </a:r>
            <a:endParaRPr lang="ru-RU" sz="1800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3" y="4406032"/>
            <a:ext cx="3214710" cy="217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4429132"/>
            <a:ext cx="31178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599742"/>
            <a:ext cx="6572296" cy="263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Публикации работ учащихся, занявших призовые места в Республиканских научно-практических конференциях 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\\192.168.0.218\общая папка\Лепчикова П.Н\публикация 002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2508664" cy="3544250"/>
          </a:xfrm>
          <a:prstGeom prst="rect">
            <a:avLst/>
          </a:prstGeom>
          <a:noFill/>
        </p:spPr>
      </p:pic>
      <p:pic>
        <p:nvPicPr>
          <p:cNvPr id="10243" name="Picture 3" descr="\\192.168.0.218\общая папка\Лепчикова П.Н\публикация 00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500174"/>
            <a:ext cx="2143139" cy="359002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44" name="Picture 4" descr="\\192.168.0.218\общая папка\Лепчикова П.Н\публикация 00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3582" y="3929066"/>
            <a:ext cx="2059072" cy="2928934"/>
          </a:xfrm>
          <a:prstGeom prst="rect">
            <a:avLst/>
          </a:prstGeom>
          <a:noFill/>
        </p:spPr>
      </p:pic>
      <p:pic>
        <p:nvPicPr>
          <p:cNvPr id="10245" name="Picture 5" descr="\\192.168.0.218\общая папка\Лепчикова П.Н\публикация 005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821146"/>
            <a:ext cx="2786082" cy="20368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46" name="Picture 6" descr="\\192.168.0.218\общая папка\Лепчикова П.Н\публикация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142984"/>
            <a:ext cx="2663825" cy="39020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47" name="Picture 7" descr="\\192.168.0.218\общая папка\Лепчикова П.Н\публикация 001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643314"/>
            <a:ext cx="1643074" cy="28575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25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статей, составитель книг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\\192.168.0.218\общая папка\Лепчикова П.Н\публикация 006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2143140" cy="3001334"/>
          </a:xfrm>
          <a:prstGeom prst="rect">
            <a:avLst/>
          </a:prstGeom>
          <a:noFill/>
        </p:spPr>
      </p:pic>
      <p:pic>
        <p:nvPicPr>
          <p:cNvPr id="11268" name="Picture 4" descr="\\192.168.0.218\общая папка\Лепчикова П.Н\публикация 00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071546"/>
            <a:ext cx="1532839" cy="1565275"/>
          </a:xfrm>
          <a:prstGeom prst="rect">
            <a:avLst/>
          </a:prstGeom>
          <a:noFill/>
        </p:spPr>
      </p:pic>
      <p:pic>
        <p:nvPicPr>
          <p:cNvPr id="11269" name="Picture 5" descr="\\192.168.0.218\общая папка\Лепчикова П.Н\публикация 009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285860"/>
            <a:ext cx="1643074" cy="1701801"/>
          </a:xfrm>
          <a:prstGeom prst="rect">
            <a:avLst/>
          </a:prstGeom>
          <a:noFill/>
        </p:spPr>
      </p:pic>
      <p:pic>
        <p:nvPicPr>
          <p:cNvPr id="11270" name="Picture 6" descr="\\192.168.0.218\общая папка\Лепчикова П.Н\публикация 010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357430"/>
            <a:ext cx="1703584" cy="2428892"/>
          </a:xfrm>
          <a:prstGeom prst="rect">
            <a:avLst/>
          </a:prstGeom>
          <a:noFill/>
        </p:spPr>
      </p:pic>
      <p:pic>
        <p:nvPicPr>
          <p:cNvPr id="11271" name="Picture 7" descr="\\192.168.0.218\общая папка\Лепчикова П.Н\публикация 011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3000372"/>
            <a:ext cx="1922690" cy="2843334"/>
          </a:xfrm>
          <a:prstGeom prst="rect">
            <a:avLst/>
          </a:prstGeom>
          <a:noFill/>
        </p:spPr>
      </p:pic>
      <p:pic>
        <p:nvPicPr>
          <p:cNvPr id="11272" name="Picture 8" descr="\\192.168.0.218\общая папка\Лепчикова П.Н\публикация 012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000108"/>
            <a:ext cx="1571636" cy="1627065"/>
          </a:xfrm>
          <a:prstGeom prst="rect">
            <a:avLst/>
          </a:prstGeom>
          <a:noFill/>
        </p:spPr>
      </p:pic>
      <p:pic>
        <p:nvPicPr>
          <p:cNvPr id="11273" name="Picture 9" descr="\\192.168.0.218\общая папка\Лепчикова П.Н\публикация 013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7" y="4286256"/>
            <a:ext cx="1714512" cy="2315533"/>
          </a:xfrm>
          <a:prstGeom prst="rect">
            <a:avLst/>
          </a:prstGeom>
          <a:noFill/>
        </p:spPr>
      </p:pic>
      <p:pic>
        <p:nvPicPr>
          <p:cNvPr id="11275" name="Picture 11" descr="\\192.168.0.218\общая папка\Лепчикова П.Н\публикация 015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4429132"/>
            <a:ext cx="1714512" cy="2114533"/>
          </a:xfrm>
          <a:prstGeom prst="rect">
            <a:avLst/>
          </a:prstGeom>
          <a:noFill/>
        </p:spPr>
      </p:pic>
      <p:pic>
        <p:nvPicPr>
          <p:cNvPr id="11276" name="Picture 12" descr="\\192.168.0.218\общая папка\Лепчикова П.Н\публикация 016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7" y="4478336"/>
            <a:ext cx="1428760" cy="1949968"/>
          </a:xfrm>
          <a:prstGeom prst="rect">
            <a:avLst/>
          </a:prstGeom>
          <a:noFill/>
        </p:spPr>
      </p:pic>
      <p:pic>
        <p:nvPicPr>
          <p:cNvPr id="11277" name="Picture 13" descr="\\192.168.0.218\общая папка\Лепчикова П.Н\публикация 017-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7950" y="4786322"/>
            <a:ext cx="1350084" cy="1785950"/>
          </a:xfrm>
          <a:prstGeom prst="rect">
            <a:avLst/>
          </a:prstGeom>
          <a:noFill/>
        </p:spPr>
      </p:pic>
      <p:pic>
        <p:nvPicPr>
          <p:cNvPr id="11278" name="Picture 14" descr="\\192.168.0.218\общая папка\Лепчикова П.Н\публикация 018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2977" y="4259378"/>
            <a:ext cx="1628658" cy="2241456"/>
          </a:xfrm>
          <a:prstGeom prst="rect">
            <a:avLst/>
          </a:prstGeom>
          <a:noFill/>
        </p:spPr>
      </p:pic>
      <p:pic>
        <p:nvPicPr>
          <p:cNvPr id="11267" name="Picture 3" descr="\\192.168.0.218\общая папка\Лепчикова П.Н\публикация 007-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43240" y="1928802"/>
            <a:ext cx="1428760" cy="2162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лпн 2019 декабрь\пн 02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8" y="2786058"/>
            <a:ext cx="2944814" cy="2176081"/>
          </a:xfrm>
          <a:prstGeom prst="rect">
            <a:avLst/>
          </a:prstGeom>
          <a:noFill/>
        </p:spPr>
      </p:pic>
      <p:pic>
        <p:nvPicPr>
          <p:cNvPr id="7173" name="Picture 5" descr="E:\лпн 2019 декабрь\пн 01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1815" y="214290"/>
            <a:ext cx="1922185" cy="2500330"/>
          </a:xfrm>
          <a:prstGeom prst="rect">
            <a:avLst/>
          </a:prstGeom>
          <a:noFill/>
        </p:spPr>
      </p:pic>
      <p:pic>
        <p:nvPicPr>
          <p:cNvPr id="7175" name="Picture 7" descr="E:\лпн 2019 декабрь\пн 01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932237"/>
            <a:ext cx="2938463" cy="2925763"/>
          </a:xfrm>
          <a:prstGeom prst="rect">
            <a:avLst/>
          </a:prstGeom>
          <a:noFill/>
        </p:spPr>
      </p:pic>
      <p:pic>
        <p:nvPicPr>
          <p:cNvPr id="7176" name="Picture 8" descr="E:\лпн 2019 декабрь\пн 018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285728"/>
            <a:ext cx="1697400" cy="2428892"/>
          </a:xfrm>
          <a:prstGeom prst="rect">
            <a:avLst/>
          </a:prstGeom>
          <a:noFill/>
        </p:spPr>
      </p:pic>
      <p:pic>
        <p:nvPicPr>
          <p:cNvPr id="7177" name="Picture 9" descr="E:\лпн 2019 декабрь\пн 019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77410" y="-191682"/>
            <a:ext cx="2402765" cy="3357586"/>
          </a:xfrm>
          <a:prstGeom prst="rect">
            <a:avLst/>
          </a:prstGeom>
          <a:noFill/>
        </p:spPr>
      </p:pic>
      <p:pic>
        <p:nvPicPr>
          <p:cNvPr id="7171" name="Picture 3" descr="E:\лпн 2019 декабрь\пн 013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57166"/>
            <a:ext cx="1833561" cy="2439062"/>
          </a:xfrm>
          <a:prstGeom prst="rect">
            <a:avLst/>
          </a:prstGeom>
          <a:noFill/>
        </p:spPr>
      </p:pic>
      <p:pic>
        <p:nvPicPr>
          <p:cNvPr id="7172" name="Picture 4" descr="E:\лпн 2019 декабрь\пн 014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2984516"/>
            <a:ext cx="2047875" cy="2730500"/>
          </a:xfrm>
          <a:prstGeom prst="rect">
            <a:avLst/>
          </a:prstGeom>
          <a:noFill/>
        </p:spPr>
      </p:pic>
      <p:pic>
        <p:nvPicPr>
          <p:cNvPr id="7174" name="Picture 6" descr="E:\лпн 2019 декабрь\пн 016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2786058"/>
            <a:ext cx="2190751" cy="2190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28860" y="1571612"/>
            <a:ext cx="6550332" cy="331471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РЕСПУБЛИКАНСКИХ, </a:t>
            </a:r>
            <a:b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РЕГИОНАЛЬНЫХ И ФЕДЕРАЛЬНЫХ ПРОФЕССИОНАЛЬНЫХ КОНКУРСАХ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825" y="0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Республиканском конкурсе фотопортретов «Мир активного долголетия», г. Якутск, 2016г, 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Организаторы :  НВК Саха,  ГБУ «Победа в Великой Отечественной войне 1941-45 годов»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:\Галина С\альбом\ЛПН 05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265" y="1643050"/>
            <a:ext cx="3438789" cy="5214950"/>
          </a:xfrm>
          <a:prstGeom prst="rect">
            <a:avLst/>
          </a:prstGeom>
          <a:noFill/>
        </p:spPr>
      </p:pic>
      <p:pic>
        <p:nvPicPr>
          <p:cNvPr id="5" name="Picture 5" descr="D:\Галина С\альбом\ЛПН 05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643446"/>
            <a:ext cx="3185124" cy="2214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52" name="Picture 4" descr="\\192.168.0.218\общая папка\Лепчикова П.Н\На отдыхе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4171073" cy="2925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429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 ЗАОЧНЫЙ КОНКУРС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«ЛУЧШИЙ САЙТ ПЕДАГОГА» 2017</a:t>
            </a:r>
            <a:endParaRPr lang="ru-RU" sz="2200" b="1" dirty="0"/>
          </a:p>
        </p:txBody>
      </p:sp>
      <p:pic>
        <p:nvPicPr>
          <p:cNvPr id="3" name="Picture 3" descr="D:\Галина С\альбом\ЛПН 05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786322"/>
            <a:ext cx="2857567" cy="20716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2" descr="D:\Галина С\альбом\ЛПН 05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021987"/>
            <a:ext cx="2428860" cy="33567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4786322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Высшая школа делового администрирования, участие в  Международном конкурсе «Лучший сайт педагога 2017», г.Екатеринбург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071546"/>
            <a:ext cx="4929222" cy="3571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Галина С\альбом\ЛПН 02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2729955" cy="2000264"/>
          </a:xfrm>
          <a:prstGeom prst="rect">
            <a:avLst/>
          </a:prstGeom>
          <a:noFill/>
        </p:spPr>
      </p:pic>
      <p:pic>
        <p:nvPicPr>
          <p:cNvPr id="14339" name="Picture 3" descr="D:\Галина С\альбом\ЛПН 04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714752"/>
            <a:ext cx="2687629" cy="1826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6" descr="D:\Галина С\альбом\ЛПН 020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00570"/>
            <a:ext cx="3044819" cy="2164076"/>
          </a:xfrm>
          <a:prstGeom prst="rect">
            <a:avLst/>
          </a:prstGeom>
          <a:noFill/>
        </p:spPr>
      </p:pic>
      <p:pic>
        <p:nvPicPr>
          <p:cNvPr id="7" name="Picture 4" descr="D:\Галина С\альбом\ЛПН 06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8237" y="4214794"/>
            <a:ext cx="4185763" cy="2643206"/>
          </a:xfrm>
          <a:prstGeom prst="rect">
            <a:avLst/>
          </a:prstGeom>
          <a:noFill/>
        </p:spPr>
      </p:pic>
      <p:pic>
        <p:nvPicPr>
          <p:cNvPr id="8" name="Picture 3" descr="D:\Галина С\альбом\ЛПН 066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0"/>
            <a:ext cx="3497479" cy="2470148"/>
          </a:xfrm>
          <a:prstGeom prst="rect">
            <a:avLst/>
          </a:prstGeom>
          <a:noFill/>
        </p:spPr>
      </p:pic>
      <p:pic>
        <p:nvPicPr>
          <p:cNvPr id="9" name="Picture 2" descr="D:\Галина С\альбом\ЛПН 065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2357430"/>
            <a:ext cx="3428992" cy="2225361"/>
          </a:xfrm>
          <a:prstGeom prst="rect">
            <a:avLst/>
          </a:prstGeom>
          <a:noFill/>
        </p:spPr>
      </p:pic>
      <p:pic>
        <p:nvPicPr>
          <p:cNvPr id="10" name="Picture 2" descr="D:\Галина С\альбом\ЛПН 068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285992"/>
            <a:ext cx="2687629" cy="1935355"/>
          </a:xfrm>
          <a:prstGeom prst="rect">
            <a:avLst/>
          </a:prstGeom>
          <a:noFill/>
        </p:spPr>
      </p:pic>
      <p:pic>
        <p:nvPicPr>
          <p:cNvPr id="14338" name="Picture 2" descr="D:\Галина С\альбом\ЛПН 022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1142984"/>
            <a:ext cx="3259133" cy="2382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лпн 2019 декабрь\п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5172084" cy="3472353"/>
          </a:xfrm>
          <a:prstGeom prst="rect">
            <a:avLst/>
          </a:prstGeom>
          <a:noFill/>
        </p:spPr>
      </p:pic>
      <p:pic>
        <p:nvPicPr>
          <p:cNvPr id="3075" name="Picture 3" descr="E:\лпн 2019 декабрь\пн 00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857628"/>
            <a:ext cx="3929090" cy="25790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43472" y="500042"/>
            <a:ext cx="4000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Сертификат участника педагогических чтений «Проблемы и перспективы реализации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подхода к обучению в учреждениях СПО» от 22 ноября 2019 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29190" y="5143512"/>
            <a:ext cx="37862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Проведение курсов для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предпенсионеров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 компетенции «Видеопроизводство» по стандартам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WSR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 сентября по декабрь 2019 г.</a:t>
            </a:r>
            <a:endParaRPr lang="ru-RU" dirty="0"/>
          </a:p>
        </p:txBody>
      </p:sp>
      <p:pic>
        <p:nvPicPr>
          <p:cNvPr id="2050" name="Picture 2" descr="D:\Мои документы\Downloads\IMG_798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357430"/>
            <a:ext cx="2071702" cy="2762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285852" y="428604"/>
          <a:ext cx="7500990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36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7" y="1214423"/>
            <a:ext cx="30718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Курсы повышения квалификации «Правовые основы деятельности социально-ориентированных некоммерческих организаций и управление проектом», с 27 по 28 февраля  2015 г., 24 часа, удостоверение АУ ДПО «Институт новых технологий»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643570" y="485776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5500694" y="3845488"/>
            <a:ext cx="335758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Курсы повышения квалификации «Организационно-правовые</a:t>
            </a:r>
            <a:r>
              <a:rPr kumimoji="0" lang="ru-RU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вопросы получения среднего профессионального и профессионального обучения лицами с ограниченными возможностями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 и </a:t>
            </a:r>
            <a:r>
              <a:rPr lang="ru-RU" sz="16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инвалидностью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22-25 мая 2017 г., 32часа,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удостоверение Г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 ДПО «Институт развития профессионального образования»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Галина С\альбом\ЛПН 023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3901440" cy="2737104"/>
          </a:xfrm>
          <a:prstGeom prst="rect">
            <a:avLst/>
          </a:prstGeom>
          <a:noFill/>
        </p:spPr>
      </p:pic>
      <p:pic>
        <p:nvPicPr>
          <p:cNvPr id="3075" name="Picture 3" descr="D:\Галина С\альбом\ЛПН 060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786190"/>
            <a:ext cx="3902075" cy="2767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0115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Отборочные соревнования профессионального мастерства по компетенции Видеомонтаж 2015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Галина С\альбом\ЛПН 00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364" y="1285860"/>
            <a:ext cx="3665360" cy="48577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50" name="Picture 2" descr="\\192.168.0.218\общая папка\Лепчикова П.Н\Фото для Гранта\IMG_0261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429256" y="1500174"/>
            <a:ext cx="2857520" cy="4089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4173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Отборочные соревнования профессионального мастерства по компетенции Видеомонтаж 2016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\\192.168.0.218\общая папка\Лепчикова П.Н\капитон 003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2725426" cy="39290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5" descr="D:\Галина С\альбом\ЛПН 03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173874"/>
            <a:ext cx="2652712" cy="379974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Picture 7" descr="D:\Галина С\альбом\ЛПН 03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2749550" cy="39020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6" descr="D:\Галина С\альбом\ЛПН 03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8726" y="2571744"/>
            <a:ext cx="2731460" cy="37591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" name="Picture 4" descr="C:\Documents and Settings\Admin\Рабочий стол\Фото для Гранта\IMG_8102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0214" y="4214818"/>
            <a:ext cx="3071835" cy="2370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4010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Отборочные соревнования профессионального мастерства по компетенции Видеопроизводство 2017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192.168.0.218\общая папка\Лепчикова П.Н\аааааа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2928958" cy="390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7" name="Picture 3" descr="\\192.168.0.218\общая папка\Лепчикова П.Н\аааааа 00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428736"/>
            <a:ext cx="2779713" cy="390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8" name="Picture 4" descr="\\192.168.0.218\общая папка\Лепчикова П.Н\аааааа 00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857364"/>
            <a:ext cx="2748283" cy="3929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Documents and Settings\Admin\Рабочий стол\Фото для Гранта\IMG_8137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286256"/>
            <a:ext cx="4256675" cy="250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Открытый региональный чемпионат «Молодые профессионалы» РС(Я) по компетенции «Видеомонтаж»2016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Documents and Settings\Admin\Рабочий стол\Фото для Гранта\DSC_0445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970895"/>
            <a:ext cx="3929090" cy="2887105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Фото для Гранта\Копия IMG_026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5" y="1402489"/>
            <a:ext cx="3000396" cy="2300623"/>
          </a:xfrm>
          <a:prstGeom prst="rect">
            <a:avLst/>
          </a:prstGeom>
          <a:noFill/>
        </p:spPr>
      </p:pic>
      <p:pic>
        <p:nvPicPr>
          <p:cNvPr id="8" name="Picture 7" descr="D:\Галина С\альбом\ЛПН 07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928802"/>
            <a:ext cx="3000396" cy="49291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место -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Эверстов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Александр, Степанова Нюргуянагр.АВТ-15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C:\Documents and Settings\Admin\Рабочий стол\Фото для Гранта\IMG_023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357837" y="1142984"/>
            <a:ext cx="2383127" cy="3571900"/>
          </a:xfrm>
          <a:prstGeom prst="rect">
            <a:avLst/>
          </a:prstGeom>
          <a:noFill/>
        </p:spPr>
      </p:pic>
      <p:pic>
        <p:nvPicPr>
          <p:cNvPr id="12290" name="Picture 2" descr="\\192.168.0.218\общая папка\Лепчикова П.Н\Фото для Гранта\IMG_024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42983"/>
            <a:ext cx="2643206" cy="4066471"/>
          </a:xfrm>
          <a:prstGeom prst="rect">
            <a:avLst/>
          </a:prstGeom>
          <a:noFill/>
        </p:spPr>
      </p:pic>
      <p:pic>
        <p:nvPicPr>
          <p:cNvPr id="4" name="Picture 2" descr="D:\Галина С\альбом\ЛПН 032-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714620"/>
            <a:ext cx="2694432" cy="41433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150" cy="1143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Открытый региональный чемпионат «Молодые профессионалы»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РС(Я) по компетенции «Видеомонтаж» 2017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\\192.168.0.218\общая папка\Лепчикова П.Н\Фото для Гранта\DSC_0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4381995" cy="2928958"/>
          </a:xfrm>
          <a:prstGeom prst="rect">
            <a:avLst/>
          </a:prstGeom>
          <a:noFill/>
        </p:spPr>
      </p:pic>
      <p:pic>
        <p:nvPicPr>
          <p:cNvPr id="4" name="Picture 2" descr="\\192.168.0.218\общая папка\Лепчикова П.Н\Фото для Гранта\DSC_04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500306"/>
            <a:ext cx="3571868" cy="2665988"/>
          </a:xfrm>
          <a:prstGeom prst="rect">
            <a:avLst/>
          </a:prstGeom>
          <a:noFill/>
        </p:spPr>
      </p:pic>
      <p:pic>
        <p:nvPicPr>
          <p:cNvPr id="7172" name="Picture 4" descr="\\192.168.0.218\общая папка\Лепчикова П.Н\Фото для Гранта\20151103_122646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071942"/>
            <a:ext cx="3357586" cy="278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место -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Открытый региональный чемпионат «Молодые профессионалы»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РС(Я) по компетенции «Видеомонтаж»2017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\\192.168.0.218\общая папка\Лепчикова П.Н\Фото для Гранта\IMG_2933-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428736"/>
            <a:ext cx="3786389" cy="5000660"/>
          </a:xfrm>
          <a:prstGeom prst="rect">
            <a:avLst/>
          </a:prstGeom>
          <a:noFill/>
        </p:spPr>
      </p:pic>
      <p:pic>
        <p:nvPicPr>
          <p:cNvPr id="5" name="Picture 2" descr="\\192.168.0.218\общая папка\Лепчикова П.Н\капитон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428736"/>
            <a:ext cx="3286148" cy="507698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320"/>
            <a:ext cx="79335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место -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Открытый региональный чемпионат «Молодые профессионалы»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Россия) РС(Я)2018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Фото для Гранта\IMG_800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2428892" cy="376238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Фото для Гранта\IMG_801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785926"/>
            <a:ext cx="2928958" cy="3690942"/>
          </a:xfrm>
          <a:prstGeom prst="rect">
            <a:avLst/>
          </a:prstGeom>
          <a:noFill/>
        </p:spPr>
      </p:pic>
      <p:pic>
        <p:nvPicPr>
          <p:cNvPr id="1029" name="Picture 5" descr="D:\Галина С\альбом\Галина С 035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000240"/>
            <a:ext cx="2214578" cy="3150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8" name="Picture 4" descr="D:\Галина С\альбом\ЛПН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29042"/>
            <a:ext cx="2031681" cy="29289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401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Национального чемпионата «Молодые профессионалы»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Russia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Краснодар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\\192.168.0.218\общая папка\Лепчикова П.Н\капитон 00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357298"/>
            <a:ext cx="3441705" cy="47984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194" name="Picture 2" descr="\\192.168.0.218\общая папка\Лепчикова П.Н\Фото для Гранта\IMG_296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214422"/>
            <a:ext cx="3176597" cy="5322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Отборочный чемпионат «Молодые профессионалы»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Россия) РС(Я)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F:\АТТЕСТАЦИЯ ЛПН\Сазонов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357562"/>
            <a:ext cx="2387443" cy="3286148"/>
          </a:xfrm>
          <a:prstGeom prst="rect">
            <a:avLst/>
          </a:prstGeom>
          <a:noFill/>
        </p:spPr>
      </p:pic>
      <p:pic>
        <p:nvPicPr>
          <p:cNvPr id="3079" name="Picture 7" descr="F:\АТТЕСТАЦИЯ ЛПН\Сазонов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2214578" cy="3048212"/>
          </a:xfrm>
          <a:prstGeom prst="rect">
            <a:avLst/>
          </a:prstGeom>
          <a:noFill/>
        </p:spPr>
      </p:pic>
      <p:pic>
        <p:nvPicPr>
          <p:cNvPr id="3080" name="Picture 8" descr="F:\АТТЕСТАЦИЯ ЛПН\Сазо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928802"/>
            <a:ext cx="2428892" cy="3343199"/>
          </a:xfrm>
          <a:prstGeom prst="rect">
            <a:avLst/>
          </a:prstGeom>
          <a:noFill/>
        </p:spPr>
      </p:pic>
      <p:pic>
        <p:nvPicPr>
          <p:cNvPr id="3081" name="Picture 9" descr="F:\АТТЕСТАЦИЯ ЛПН\Сазонов111.jpg"/>
          <p:cNvPicPr>
            <a:picLocks noChangeAspect="1" noChangeArrowheads="1"/>
          </p:cNvPicPr>
          <p:nvPr/>
        </p:nvPicPr>
        <p:blipFill>
          <a:blip r:embed="rId5" cstate="print"/>
          <a:srcRect r="31179" b="31034"/>
          <a:stretch>
            <a:fillRect/>
          </a:stretch>
        </p:blipFill>
        <p:spPr bwMode="auto">
          <a:xfrm>
            <a:off x="6500826" y="1214422"/>
            <a:ext cx="2227080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АТТЕСТАЦИЯ ЛПН\пн1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000108"/>
            <a:ext cx="3143272" cy="2378079"/>
          </a:xfrm>
          <a:prstGeom prst="rect">
            <a:avLst/>
          </a:prstGeom>
          <a:noFill/>
        </p:spPr>
      </p:pic>
      <p:pic>
        <p:nvPicPr>
          <p:cNvPr id="1027" name="Picture 3" descr="F:\АТТЕСТАЦИЯ ЛПН\пн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142984"/>
            <a:ext cx="3417710" cy="23574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Курсы по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WSR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лпн 2019 декабрь\пн 023-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00438"/>
            <a:ext cx="4214842" cy="2921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место -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Открытый региональный чемпионат «Молодые профессионалы»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Россия) РС(Я)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Мои документы\Downloads\3b8a0ffc-515d-42b4-9183-cea15c4d9e4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2714644" cy="3443576"/>
          </a:xfrm>
          <a:prstGeom prst="rect">
            <a:avLst/>
          </a:prstGeom>
          <a:noFill/>
        </p:spPr>
      </p:pic>
      <p:pic>
        <p:nvPicPr>
          <p:cNvPr id="4101" name="Picture 5" descr="D:\Мои документы\Downloads\IMG_9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357562"/>
            <a:ext cx="2279877" cy="3071834"/>
          </a:xfrm>
          <a:prstGeom prst="rect">
            <a:avLst/>
          </a:prstGeom>
          <a:noFill/>
        </p:spPr>
      </p:pic>
      <p:pic>
        <p:nvPicPr>
          <p:cNvPr id="4100" name="Picture 4" descr="D:\Мои документы\Downloads\IMG_9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571612"/>
            <a:ext cx="3178377" cy="3619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Национального чемпионата «Молодые профессионалы»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Russia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Краснодар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Admin\Рабочий стол\Фото для Гранта\IMG_292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357298"/>
            <a:ext cx="4527459" cy="3497268"/>
          </a:xfrm>
          <a:prstGeom prst="rect">
            <a:avLst/>
          </a:prstGeom>
          <a:noFill/>
        </p:spPr>
      </p:pic>
      <p:pic>
        <p:nvPicPr>
          <p:cNvPr id="5" name="Picture 5" descr="C:\Documents and Settings\Admin\Рабочий стол\Фото для Гранта\IMG_295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438522"/>
            <a:ext cx="5064132" cy="3419478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Фото для Гранта\IMG_275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214422"/>
            <a:ext cx="2383144" cy="3210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демонстрационном экзамене с учетом требований стандартов </a:t>
            </a:r>
            <a:r>
              <a:rPr lang="en-US" sz="1800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рамках ГИА по образовательным программам СПО по компетенции </a:t>
            </a:r>
            <a:r>
              <a:rPr lang="ru-RU" sz="1800" dirty="0" smtClean="0"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Видеопроизводство</a:t>
            </a:r>
            <a:r>
              <a:rPr lang="ru-RU" sz="1800" dirty="0" smtClean="0"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г.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Москва, 2017 г.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\\192.168.0.218\общая папка\Лепчикова П.Н\Фото для Гранта\IMG_485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958592"/>
            <a:ext cx="3035442" cy="4342195"/>
          </a:xfrm>
          <a:prstGeom prst="rect">
            <a:avLst/>
          </a:prstGeom>
          <a:noFill/>
        </p:spPr>
      </p:pic>
      <p:pic>
        <p:nvPicPr>
          <p:cNvPr id="9220" name="Picture 4" descr="\\192.168.0.218\общая папка\Лепчикова П.Н\Фото для Гранта\IMG_489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4071942"/>
            <a:ext cx="3749576" cy="2501670"/>
          </a:xfrm>
          <a:prstGeom prst="rect">
            <a:avLst/>
          </a:prstGeom>
          <a:noFill/>
        </p:spPr>
      </p:pic>
      <p:pic>
        <p:nvPicPr>
          <p:cNvPr id="9218" name="Picture 2" descr="\\192.168.0.218\общая папка\Лепчикова П.Н\Фото для Гранта\IMG_485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3946" y="1428736"/>
            <a:ext cx="4175861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114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Экспертная работа</a:t>
            </a:r>
            <a:endParaRPr lang="ru-RU" sz="32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3428992" y="5337474"/>
            <a:ext cx="52474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 Финала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Национального чемпионата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Молодые профессионалы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Russia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Краснодар, 13 мая 2017г 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1142984"/>
            <a:ext cx="4000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Сертификат эксперта Отборочных соревнований профессионального мастерства по стандартам 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Russia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компетенции </a:t>
            </a:r>
            <a:r>
              <a:rPr lang="ru-RU" sz="16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Видеопроизводство</a:t>
            </a:r>
            <a:r>
              <a:rPr lang="ru-RU" sz="16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Якутск, 2016, 2017г.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2857496"/>
            <a:ext cx="26432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Свидетельство участия в качестве эксперта в демонстрационном экзамене с учетом требований стандартов </a:t>
            </a:r>
            <a:r>
              <a:rPr lang="en-US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рамках ГИА по образовательным программам СПО по компетенции </a:t>
            </a:r>
            <a:r>
              <a:rPr lang="ru-RU" sz="1400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Видеопроизводство</a:t>
            </a:r>
            <a:r>
              <a:rPr lang="ru-RU" sz="1400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г.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Москва, 2017 г.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7" descr="D:\Галина С\альбом\ЛПН 07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7166"/>
            <a:ext cx="1820548" cy="26431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4" descr="D:\Галина С\альбом\ЛПН 06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000108"/>
            <a:ext cx="1714512" cy="271464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Picture 5" descr="D:\Галина С\альбом\ЛПН 05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780928"/>
            <a:ext cx="3024336" cy="2338590"/>
          </a:xfrm>
          <a:prstGeom prst="rect">
            <a:avLst/>
          </a:prstGeom>
          <a:noFill/>
        </p:spPr>
      </p:pic>
      <p:pic>
        <p:nvPicPr>
          <p:cNvPr id="4" name="Picture 3" descr="D:\Галина С\альбом\ЛПН 056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948420"/>
            <a:ext cx="2071702" cy="29095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ТЕСТАЦИЯ ЛПН\пн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973462"/>
            <a:ext cx="2092968" cy="2884538"/>
          </a:xfrm>
          <a:prstGeom prst="rect">
            <a:avLst/>
          </a:prstGeom>
          <a:noFill/>
        </p:spPr>
      </p:pic>
      <p:pic>
        <p:nvPicPr>
          <p:cNvPr id="4101" name="Picture 5" descr="E:\лпн 2019 декабрь\пн 00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14620"/>
            <a:ext cx="2214578" cy="3135617"/>
          </a:xfrm>
          <a:prstGeom prst="rect">
            <a:avLst/>
          </a:prstGeom>
          <a:noFill/>
        </p:spPr>
      </p:pic>
      <p:pic>
        <p:nvPicPr>
          <p:cNvPr id="4102" name="Picture 6" descr="F:\АТТЕСТАЦИЯ ЛПН\пн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3521277" cy="2428892"/>
          </a:xfrm>
          <a:prstGeom prst="rect">
            <a:avLst/>
          </a:prstGeom>
          <a:noFill/>
        </p:spPr>
      </p:pic>
      <p:pic>
        <p:nvPicPr>
          <p:cNvPr id="4099" name="Picture 3" descr="E:\лпн 2019 декабрь\пн 02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857364"/>
            <a:ext cx="3462699" cy="23574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857752" y="500042"/>
            <a:ext cx="4000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Свидетельство участия в оценке демонстрационного экзамена по стандартам 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22.03.2018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Свидетельство на право проведения чемпионата по стандартам 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своего региона от 15.02.2019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628" y="3643314"/>
            <a:ext cx="40005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Благодарность за проведение в качестве главного эксперта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Открытого регионального чемпионата «Молодые профессионалы»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Russia)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Республики Саха (Якутия) от 18-24 февраля 2019 г.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Благодарность за проведение в качестве эксперта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Открытого регионального чемпионата «Молодые профессионалы»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Worldskills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Russia)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Республики Саха (Якутия) от 25 ноября – 6 декабря 2019 г.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285861"/>
            <a:ext cx="6400800" cy="164307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Учебно-МЕТОДИЧЕСКАЯ 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ПЦК Общеобразовательных дисциплин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2010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825" y="0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Documents and Settings\Admin\Рабочий стол\ПЦК ООГД\DSC00985_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1802" y="3357561"/>
            <a:ext cx="4890838" cy="321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4333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Разработка и использование общественно признанной авторской методики, в том числе новых цифровых образовательных  ресурсов, методов фиксации и оценивания учебных достижений, контрольно-измерительных материалов</a:t>
            </a:r>
            <a:endParaRPr lang="ru-RU" sz="18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35608" y="1285860"/>
            <a:ext cx="7498080" cy="496254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основе стандарта ФГОС 3 составлены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программы профессиональных модулей 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специальности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11.02.05. «Аудиовизуальная техника»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ПМ.01.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Монтаж,пуск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наладка проекционного,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звукотехнического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вспомогательного оборудования аудиовизуальных комплексов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ПМ.02. Эксплуатация аудиовизуальных устройств и комплексов, измерение и регулировка их параметров и характеристик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ПМ.03. Техническое обслуживание, ремонт аудиовизуальных устройств и комплексов, контроль качества аудиовизуальных программ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ПМ.  05. Выполнение работ по профессии 12745 «Киномеханик»</a:t>
            </a:r>
          </a:p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Фонд оценочных средств (ФОС)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специальности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11.02.05. «Аудиовизуальная техника»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ПМ.  05. Выполнение работ по профессии 12745 «Киномеханик»</a:t>
            </a:r>
          </a:p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488" y="274638"/>
            <a:ext cx="2357454" cy="79690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Неделя физики </a:t>
            </a:r>
            <a:endParaRPr lang="ru-RU" sz="18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Презентация ПЦК\DSC06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1928827" cy="2733679"/>
          </a:xfrm>
          <a:prstGeom prst="rect">
            <a:avLst/>
          </a:prstGeom>
          <a:noFill/>
        </p:spPr>
      </p:pic>
      <p:pic>
        <p:nvPicPr>
          <p:cNvPr id="9" name="Picture 2" descr="D:\Мои документы\файлы с рабочего стола\Намские в колледже\1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714356"/>
            <a:ext cx="2959427" cy="19190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5008" y="271462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Documents and Settings\Admin\Рабочий стол\Презентация ПЦК\DSC066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785926"/>
            <a:ext cx="2110668" cy="178595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резентация ПЦК\DSC066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1000108"/>
            <a:ext cx="2789484" cy="2000264"/>
          </a:xfrm>
          <a:prstGeom prst="rect">
            <a:avLst/>
          </a:prstGeom>
          <a:noFill/>
        </p:spPr>
      </p:pic>
      <p:pic>
        <p:nvPicPr>
          <p:cNvPr id="12" name="Picture 3" descr="C:\Documents and Settings\Admin\Рабочий стол\Олимпиада анг.яз\DSC061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357562"/>
            <a:ext cx="1928826" cy="2357454"/>
          </a:xfrm>
          <a:prstGeom prst="rect">
            <a:avLst/>
          </a:prstGeom>
          <a:noFill/>
        </p:spPr>
      </p:pic>
      <p:pic>
        <p:nvPicPr>
          <p:cNvPr id="11" name="Picture 5" descr="C:\Documents and Settings\Admin\Рабочий стол\Олимпиада анг.яз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643446"/>
            <a:ext cx="2287545" cy="180759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500826" y="3643315"/>
            <a:ext cx="228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Республиканская олимпиада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английскому языку</a:t>
            </a:r>
            <a:endParaRPr lang="ru-RU" sz="1600" dirty="0"/>
          </a:p>
        </p:txBody>
      </p:sp>
      <p:pic>
        <p:nvPicPr>
          <p:cNvPr id="14" name="Picture 2" descr="F:\20.03.2012\для М.В.Алексеевой\1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3857628"/>
            <a:ext cx="3105767" cy="264320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143373" y="5857892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Открытый урок Алексеевой М.В.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857365"/>
            <a:ext cx="6400800" cy="22860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Общественная  деятельность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Председатель Общественной организации ветеранов кинематографии РС (Я) с 2012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825" y="0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72198" y="4143380"/>
            <a:ext cx="2857521" cy="25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998014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мероприятиях от общественной организации ветеранов кинематографии РС(Я) 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Мин труда РС(Я), Союз социальных работников РС(Я), Научно-практический Евразийский Форум «Трансформируя общество: новые направления и модели опережающего социального развития» и семинар Совета Европы «Евразийская Хартия- на пути к правам человека», сертификат участника, Россия, г. Якутск,2015г.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Общественная палата РФ,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Форумсообщество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РФ, сертификат участника Форума активных граждан «Сообщество», г.Якутск, 2015г.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Республиканской научно-практической краеведческой конференции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Ботуннэр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ыллыктарынан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Намский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улус,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с.Бетюнцы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2015г.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Культурный Форум регионов России, сертификат участника образовательной программы культурного Форума регионов России «Гражданская солидарность в реализации государственной  культурной политики: взаимодействие власти, общества и бизнеса», Москва-Якутск, 2015г.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Республиканского Форума НКО, г. Якутск,  2016г.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Участник Всероссийского Форума регионального кино, г. Якутск,  августа 2016г.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Организатор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Якутского международного кинофестиваля, г. Якутск, 17-21 августа 2016г.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Учебная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825" y="0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Галина С\альбом\ЛПН 00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28"/>
            <a:ext cx="1993049" cy="30169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8" name="Picture 4" descr="D:\Галина С\альбом\ЛПН 01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857232"/>
            <a:ext cx="2730500" cy="16525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9" name="Picture 5" descr="D:\Галина С\альбом\ЛПН 016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428868"/>
            <a:ext cx="1561426" cy="2659062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pic>
        <p:nvPicPr>
          <p:cNvPr id="1030" name="Picture 6" descr="D:\Галина С\альбом\ЛПН 018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000504"/>
            <a:ext cx="2047875" cy="26511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1" name="Picture 7" descr="D:\Галина С\альбом\ЛПН 053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500042"/>
            <a:ext cx="2730500" cy="16954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2" name="Picture 8" descr="D:\Галина С\альбом\ЛПН 054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3857628"/>
            <a:ext cx="1734552" cy="30003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3" name="Picture 9" descr="D:\Галина С\альбом\ЛПН 055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2643182"/>
            <a:ext cx="2620963" cy="39020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6" name="Picture 2" descr="D:\Галина С\альбом\ЛПН 001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3071810"/>
            <a:ext cx="2045125" cy="18625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857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Выигранные гранты</a:t>
            </a:r>
            <a:endParaRPr lang="ru-RU" sz="28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Documents and Settings\Администратор\Рабочий стол\аттестация лепчикова\АТТЕСТАЦИЯ ЛПН\Новая папка\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143248"/>
            <a:ext cx="2714644" cy="1908424"/>
          </a:xfrm>
          <a:prstGeom prst="rect">
            <a:avLst/>
          </a:prstGeom>
          <a:noFill/>
        </p:spPr>
      </p:pic>
      <p:pic>
        <p:nvPicPr>
          <p:cNvPr id="60419" name="Picture 3" descr="C:\Documents and Settings\Администратор\Рабочий стол\аттестация лепчикова\АТТЕСТАЦИЯ ЛПН\Новая папка\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3" y="1500174"/>
            <a:ext cx="2625068" cy="1857388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214414" y="3286124"/>
            <a:ext cx="3357586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</a:rPr>
              <a:t> 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Экология души»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Окружная администрация города Якутска, 2014 г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4286256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70 фильмов до Победы» Окружная администрация города Якутска, 2014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571480"/>
            <a:ext cx="400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«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Кинотерапия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Министерства труда и социального развития РС (Я), 2013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571480"/>
            <a:ext cx="3359075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E:\лпн 2019 декабрь\пн 012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268148"/>
            <a:ext cx="3587756" cy="24676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14414" y="5286388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Народный мультик» Грант Главы городского округа «Город Якутск», 2018 г.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21442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Государственные и ведомственные награды</a:t>
            </a:r>
            <a:endParaRPr lang="ru-RU" sz="32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4" descr="E:\аттестация лепчикова\АТТЕСТАЦИЯ ЛПН\Новая папка\а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285860"/>
            <a:ext cx="2854275" cy="186574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643438" y="3500438"/>
            <a:ext cx="3571900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Почетный работник НПО РФ, 2013г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3" name="Picture 9" descr="Автоматизация производства на базе ЭВТ. Электронные уро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1103966" cy="156017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285860"/>
            <a:ext cx="31514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3643314"/>
            <a:ext cx="24288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E:\аттестация лепчикова\АТТЕСТАЦИЯ ЛПН\Новая папка\а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3" y="4143380"/>
            <a:ext cx="4339301" cy="142876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4876" y="5857892"/>
            <a:ext cx="3571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Отличник культуры Республики Саха (Якутия), 2009 г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аттестация лепчикова\АТТЕСТАЦИЯ ЛПН\П1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47864" y="1124744"/>
            <a:ext cx="1708345" cy="28803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143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Грамоты и благодарственные письма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115616" y="5291833"/>
            <a:ext cx="3312368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Галина С\альбом\ЛПН 02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71480"/>
            <a:ext cx="1908687" cy="2771148"/>
          </a:xfrm>
          <a:prstGeom prst="rect">
            <a:avLst/>
          </a:prstGeom>
          <a:noFill/>
        </p:spPr>
      </p:pic>
      <p:pic>
        <p:nvPicPr>
          <p:cNvPr id="14" name="Picture 3" descr="D:\Галина С\альбом\ЛПН 069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714356"/>
            <a:ext cx="3837567" cy="2643206"/>
          </a:xfrm>
          <a:prstGeom prst="rect">
            <a:avLst/>
          </a:prstGeom>
          <a:noFill/>
        </p:spPr>
      </p:pic>
      <p:pic>
        <p:nvPicPr>
          <p:cNvPr id="11" name="Picture 4" descr="D:\Галина С\альбом\ЛПН 00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00000">
            <a:off x="1265143" y="2361982"/>
            <a:ext cx="1869747" cy="2885072"/>
          </a:xfrm>
          <a:prstGeom prst="rect">
            <a:avLst/>
          </a:prstGeom>
          <a:noFill/>
        </p:spPr>
      </p:pic>
      <p:pic>
        <p:nvPicPr>
          <p:cNvPr id="12" name="Picture 5" descr="D:\Галина С\альбом\ЛПН 027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0000">
            <a:off x="6640205" y="2511014"/>
            <a:ext cx="1716189" cy="2756730"/>
          </a:xfrm>
          <a:prstGeom prst="rect">
            <a:avLst/>
          </a:prstGeom>
          <a:noFill/>
        </p:spPr>
      </p:pic>
      <p:pic>
        <p:nvPicPr>
          <p:cNvPr id="9" name="Picture 3" descr="D:\Галина С\альбом\ЛПН 063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4357694"/>
            <a:ext cx="1571635" cy="2500306"/>
          </a:xfrm>
          <a:prstGeom prst="rect">
            <a:avLst/>
          </a:prstGeom>
          <a:noFill/>
        </p:spPr>
      </p:pic>
      <p:pic>
        <p:nvPicPr>
          <p:cNvPr id="10" name="Picture 2" descr="D:\Галина С\альбом\ЛПН 005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4357670"/>
            <a:ext cx="1814349" cy="2500330"/>
          </a:xfrm>
          <a:prstGeom prst="rect">
            <a:avLst/>
          </a:prstGeom>
          <a:noFill/>
        </p:spPr>
      </p:pic>
      <p:pic>
        <p:nvPicPr>
          <p:cNvPr id="15" name="Picture 2" descr="D:\Галина С\альбом\ЛПН 064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3857628"/>
            <a:ext cx="1547188" cy="2181863"/>
          </a:xfrm>
          <a:prstGeom prst="rect">
            <a:avLst/>
          </a:prstGeom>
          <a:noFill/>
        </p:spPr>
      </p:pic>
      <p:pic>
        <p:nvPicPr>
          <p:cNvPr id="17" name="Picture 3" descr="D:\Галина С\альбом\ЛПН 004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644" y="4071942"/>
            <a:ext cx="1649114" cy="22849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6" name="Picture 4" descr="D:\Галина С\альбом\ЛПН 062-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48" y="3714752"/>
            <a:ext cx="1558695" cy="2222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лпн 2019 декабрь\пн 0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85728"/>
            <a:ext cx="1577013" cy="2227757"/>
          </a:xfrm>
          <a:prstGeom prst="rect">
            <a:avLst/>
          </a:prstGeom>
          <a:noFill/>
        </p:spPr>
      </p:pic>
      <p:pic>
        <p:nvPicPr>
          <p:cNvPr id="6150" name="Picture 6" descr="E:\лпн 2019 декабрь\пн 00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85728"/>
            <a:ext cx="1560592" cy="2286016"/>
          </a:xfrm>
          <a:prstGeom prst="rect">
            <a:avLst/>
          </a:prstGeom>
          <a:noFill/>
        </p:spPr>
      </p:pic>
      <p:pic>
        <p:nvPicPr>
          <p:cNvPr id="6151" name="Picture 7" descr="E:\лпн 2019 декабрь\пн 00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00372"/>
            <a:ext cx="1918462" cy="2710104"/>
          </a:xfrm>
          <a:prstGeom prst="rect">
            <a:avLst/>
          </a:prstGeom>
          <a:noFill/>
        </p:spPr>
      </p:pic>
      <p:pic>
        <p:nvPicPr>
          <p:cNvPr id="6152" name="Picture 8" descr="E:\лпн 2019 декабрь\пн 008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85728"/>
            <a:ext cx="1556872" cy="2214578"/>
          </a:xfrm>
          <a:prstGeom prst="rect">
            <a:avLst/>
          </a:prstGeom>
          <a:noFill/>
        </p:spPr>
      </p:pic>
      <p:pic>
        <p:nvPicPr>
          <p:cNvPr id="6148" name="Picture 4" descr="E:\лпн 2019 декабрь\пн 002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3000372"/>
            <a:ext cx="1785950" cy="2685170"/>
          </a:xfrm>
          <a:prstGeom prst="rect">
            <a:avLst/>
          </a:prstGeom>
          <a:noFill/>
        </p:spPr>
      </p:pic>
      <p:pic>
        <p:nvPicPr>
          <p:cNvPr id="6149" name="Picture 5" descr="E:\лпн 2019 декабрь\пн 005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214290"/>
            <a:ext cx="1643074" cy="2359004"/>
          </a:xfrm>
          <a:prstGeom prst="rect">
            <a:avLst/>
          </a:prstGeom>
          <a:noFill/>
        </p:spPr>
      </p:pic>
      <p:pic>
        <p:nvPicPr>
          <p:cNvPr id="6147" name="Picture 3" descr="E:\лпн 2019 декабрь\пн 001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285728"/>
            <a:ext cx="1581604" cy="2286016"/>
          </a:xfrm>
          <a:prstGeom prst="rect">
            <a:avLst/>
          </a:prstGeom>
          <a:noFill/>
        </p:spPr>
      </p:pic>
      <p:pic>
        <p:nvPicPr>
          <p:cNvPr id="6153" name="Picture 9" descr="F:\АТТЕСТАЦИЯ ЛПН\5101709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6380" y="3143248"/>
            <a:ext cx="1719553" cy="2428892"/>
          </a:xfrm>
          <a:prstGeom prst="rect">
            <a:avLst/>
          </a:prstGeom>
          <a:noFill/>
        </p:spPr>
      </p:pic>
      <p:pic>
        <p:nvPicPr>
          <p:cNvPr id="10" name="Picture 2" descr="D:\Мои документы\Downloads\IMG_9075.jpg"/>
          <p:cNvPicPr>
            <a:picLocks noChangeAspect="1" noChangeArrowheads="1"/>
          </p:cNvPicPr>
          <p:nvPr/>
        </p:nvPicPr>
        <p:blipFill>
          <a:blip r:embed="rId10" cstate="print"/>
          <a:srcRect l="28609"/>
          <a:stretch>
            <a:fillRect/>
          </a:stretch>
        </p:blipFill>
        <p:spPr bwMode="auto">
          <a:xfrm>
            <a:off x="500034" y="2928934"/>
            <a:ext cx="2714644" cy="2851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214554"/>
            <a:ext cx="749808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498080" cy="64294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ПОЗИТИВНАЯ ДИНАМИКА УЧЕБНЫХ ДОСТИЖЕНИЙ ОБУЧАЮЩИХСЯ ПО ПРЕДМЕТУ ЗА ПОСЛЕДНИЕ ТРИ ГОДА</a:t>
            </a:r>
            <a:endParaRPr lang="ru-RU" sz="18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85720" y="1142985"/>
          <a:ext cx="8643999" cy="55597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2168"/>
                <a:gridCol w="836519"/>
                <a:gridCol w="926383"/>
                <a:gridCol w="942575"/>
                <a:gridCol w="1056996"/>
                <a:gridCol w="999786"/>
                <a:gridCol w="999786"/>
                <a:gridCol w="999786"/>
              </a:tblGrid>
              <a:tr h="65490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Дисциплина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080" marR="132080" marT="34290" marB="3429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080" marR="132080" marT="34290" marB="34290"/>
                </a:tc>
              </a:tr>
              <a:tr h="483211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Абс.усп.%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Кач.усп.%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Абс.усп.%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Кач.усп.%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Абс.усп.%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Кач.усп.%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</a:tr>
              <a:tr h="73957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Материаловедени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АВТ-15</a:t>
                      </a: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АВТ-16</a:t>
                      </a: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89012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Кинопроекционная техника и учебная демонстрация кинофильмов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АВТ-15</a:t>
                      </a: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АВТ-16</a:t>
                      </a: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81,2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68666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Электроакустика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усилительные устройства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АВТ-16</a:t>
                      </a: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1403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Методика измерения и регулировки параметров и характеристик аудиовизуальных устройств и комплексов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АВТ-15</a:t>
                      </a: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701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Среднее значение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83,5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498080" cy="92869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ПОЗИТИВНАЯ ДИНАМИКА УЧЕБНЫХ ДОСТИЖЕНИЙ ОБУЧАЮЩИХСЯ ПО ПРЕДМЕТУ ЗА ПОСЛЕДНИЕ ТРИ ГОДА</a:t>
            </a:r>
            <a:endParaRPr lang="ru-RU" sz="18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14282" y="1088678"/>
          <a:ext cx="8643999" cy="5520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35414"/>
                <a:gridCol w="788501"/>
                <a:gridCol w="1003547"/>
                <a:gridCol w="931865"/>
                <a:gridCol w="985314"/>
                <a:gridCol w="999786"/>
                <a:gridCol w="999786"/>
                <a:gridCol w="999786"/>
              </a:tblGrid>
              <a:tr h="3954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Дисциплина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080" marR="132080" marT="34290" marB="3429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 marL="121920" marR="12192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2080" marR="132080" marT="34290" marB="34290"/>
                </a:tc>
              </a:tr>
              <a:tr h="525463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Абс.усп.%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Кач.усп.%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Абс.усп.%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Кач.усп.%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Абс.усп.%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Кач.усп.%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</a:tr>
              <a:tr h="936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Технология монтажа оборудования аудиовизуальных комплексов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АВТ-15</a:t>
                      </a: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81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Правила технической эксплуатации аудиовизуальных устройств и комплексов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АВТ-16</a:t>
                      </a: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856132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Методика технического обслуживания аудиовизуальных устройств и комплексов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81,25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816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Электрооборудование кинотеатра и основы автоматизации </a:t>
                      </a:r>
                      <a:r>
                        <a:rPr kumimoji="0" lang="ru-RU" sz="12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кинопоказа</a:t>
                      </a:r>
                      <a:endParaRPr kumimoji="0" lang="ru-RU" sz="12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АВТ-18</a:t>
                      </a: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87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7016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Метрология, стандартизация и сертификация</a:t>
                      </a: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АВТ-16</a:t>
                      </a: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369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Среднее значение</a:t>
                      </a:r>
                      <a:endParaRPr lang="ru-RU" sz="13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84,45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78,73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87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000100" y="0"/>
          <a:ext cx="7929618" cy="664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ВНЕУРОЧНАЯ ДЕЯТЕЛЬНОСТЬ ПЕДАГОГА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825" y="0"/>
            <a:ext cx="17811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4069</TotalTime>
  <Words>1514</Words>
  <Application>Microsoft Office PowerPoint</Application>
  <PresentationFormat>Экран (4:3)</PresentationFormat>
  <Paragraphs>240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Солнцестояние</vt:lpstr>
      <vt:lpstr>Слайд 1</vt:lpstr>
      <vt:lpstr>Слайд 2</vt:lpstr>
      <vt:lpstr>Курсы повышения квалификации</vt:lpstr>
      <vt:lpstr>Курсы по WSR</vt:lpstr>
      <vt:lpstr>Учебная  деятельность</vt:lpstr>
      <vt:lpstr>ПОЗИТИВНАЯ ДИНАМИКА УЧЕБНЫХ ДОСТИЖЕНИЙ ОБУЧАЮЩИХСЯ ПО ПРЕДМЕТУ ЗА ПОСЛЕДНИЕ ТРИ ГОДА</vt:lpstr>
      <vt:lpstr>ПОЗИТИВНАЯ ДИНАМИКА УЧЕБНЫХ ДОСТИЖЕНИЙ ОБУЧАЮЩИХСЯ ПО ПРЕДМЕТУ ЗА ПОСЛЕДНИЕ ТРИ ГОДА</vt:lpstr>
      <vt:lpstr>Слайд 8</vt:lpstr>
      <vt:lpstr>ВНЕУРОЧНАЯ ДЕЯТЕЛЬНОСТЬ ПЕДАГОГА</vt:lpstr>
      <vt:lpstr>Награды студентов</vt:lpstr>
      <vt:lpstr>Слайд 11</vt:lpstr>
      <vt:lpstr>Слайд 12</vt:lpstr>
      <vt:lpstr>КУРАТОРСТВО</vt:lpstr>
      <vt:lpstr>Моя гордость – мои студенты</vt:lpstr>
      <vt:lpstr>Деятельность органа самоуправления</vt:lpstr>
      <vt:lpstr>Активное участие студентов в жизни колледжа</vt:lpstr>
      <vt:lpstr>ОБОБЩЕНИЕ И РАСПРОСТРАНЕНИЕ СОБСТВЕННОГО ПЕДАГОГИЧЕСКОГО ОПЫТА НА РЕСПУБЛИКАНСКОМ, РЕГИОНАЛЬНОМ И (ИЛИ) ФЕДЕРАЛЬНОМ УРОВНЕ (МАСТЕР-КЛАССЫ, СЕМИНАРЫ, КОНФЕРЕНЦИИ,  КРУГЛЫЕ СТОЛЫ И ДРУГОЕ)</vt:lpstr>
      <vt:lpstr>Республиканская научно-практическая конференция «Инновации в профессиональном образовании в контексте реализации ФГОС»,  посвященная 75-летию Якутского колледжа связи и энергетики им. П.И.Дудкина, </vt:lpstr>
      <vt:lpstr>   Международная научно-практическая конференция «Актуальные вопросы в научной   работе» Россия г. Тамбов,   </vt:lpstr>
      <vt:lpstr> Республиканская педагогическая научно-практическая конференция «Создание культурно-образовательной среды - первооснова подготовки современного специалиста»,  посвященной Году культуры в Российской Федерации</vt:lpstr>
      <vt:lpstr>Публикации работ учащихся, занявших призовые места в Республиканских научно-практических конференциях </vt:lpstr>
      <vt:lpstr>Автор статей, составитель книг </vt:lpstr>
      <vt:lpstr>Слайд 23</vt:lpstr>
      <vt:lpstr>УЧАСТИЕ В РЕСПУБЛИКАНСКИХ,  РЕГИОНАЛЬНЫХ И ФЕДЕРАЛЬНЫХ ПРОФЕССИОНАЛЬНЫХ КОНКУРСАХ</vt:lpstr>
      <vt:lpstr> Участие в Республиканском конкурсе фотопортретов «Мир активного долголетия», г. Якутск, 2016г,   Организаторы :  НВК Саха,  ГБУ «Победа в Великой Отечественной войне 1941-45 годов»  </vt:lpstr>
      <vt:lpstr>РОССИЙСКИЙ  ЗАОЧНЫЙ КОНКУРС «ЛУЧШИЙ САЙТ ПЕДАГОГА» 2017</vt:lpstr>
      <vt:lpstr>Слайд 27</vt:lpstr>
      <vt:lpstr>Слайд 28</vt:lpstr>
      <vt:lpstr>Слайд 29</vt:lpstr>
      <vt:lpstr>Отборочные соревнования профессионального мастерства по компетенции Видеомонтаж 2015</vt:lpstr>
      <vt:lpstr>Отборочные соревнования профессионального мастерства по компетенции Видеомонтаж 2016</vt:lpstr>
      <vt:lpstr>Отборочные соревнования профессионального мастерства по компетенции Видеопроизводство 2017</vt:lpstr>
      <vt:lpstr>Открытый региональный чемпионат «Молодые профессионалы» РС(Я) по компетенции «Видеомонтаж»2016</vt:lpstr>
      <vt:lpstr>2 место - Эверстов Александр, Степанова Нюргуянагр.АВТ-15</vt:lpstr>
      <vt:lpstr>V Открытый региональный чемпионат «Молодые профессионалы» WorldSkills РС(Я) по компетенции «Видеомонтаж» 2017</vt:lpstr>
      <vt:lpstr> 1 место - V  Открытый региональный чемпионат «Молодые профессионалы» WorldSkills РС(Я) по компетенции «Видеомонтаж»2017</vt:lpstr>
      <vt:lpstr>2 место - VI Открытый региональный чемпионат «Молодые профессионалы»(Ворлдскиллс Россия) РС(Я)2018</vt:lpstr>
      <vt:lpstr>Финал V Национального чемпионата «Молодые профессионалы» WorldSkills Russia г. Краснодар</vt:lpstr>
      <vt:lpstr>Отборочный чемпионат «Молодые профессионалы» (Ворлдскиллс Россия) РС(Я) 2019</vt:lpstr>
      <vt:lpstr>3 место - VIII Открытый региональный чемпионат «Молодые профессионалы» (Ворлдскиллс Россия) РС(Я) 2019</vt:lpstr>
      <vt:lpstr>Финал V Национального чемпионата «Молодые профессионалы» WorldSkills Russia г. Краснодар</vt:lpstr>
      <vt:lpstr>Участие в демонстрационном экзамене с учетом требований стандартов WorldSkills в рамках ГИА по образовательным программам СПО по компетенции «Видеопроизводство», г. Москва, 2017 г.</vt:lpstr>
      <vt:lpstr>Экспертная работа</vt:lpstr>
      <vt:lpstr>Слайд 44</vt:lpstr>
      <vt:lpstr>Учебно-МЕТОДИЧЕСКАЯ  деятельность  председатель ПЦК Общеобразовательных дисциплин   с 2010 </vt:lpstr>
      <vt:lpstr>  Разработка и использование общественно признанной авторской методики, в том числе новых цифровых образовательных  ресурсов, методов фиксации и оценивания учебных достижений, контрольно-измерительных материалов</vt:lpstr>
      <vt:lpstr>Неделя физики </vt:lpstr>
      <vt:lpstr>Общественная  деятельность  Председатель Общественной организации ветеранов кинематографии РС (Я) с 2012  </vt:lpstr>
      <vt:lpstr>Участие в мероприятиях от общественной организации ветеранов кинематографии РС(Я) </vt:lpstr>
      <vt:lpstr>Слайд 50</vt:lpstr>
      <vt:lpstr>Выигранные гранты</vt:lpstr>
      <vt:lpstr>Государственные и ведомственные награды</vt:lpstr>
      <vt:lpstr>Грамоты и благодарственные письма</vt:lpstr>
      <vt:lpstr>Слайд 54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343</cp:revision>
  <dcterms:created xsi:type="dcterms:W3CDTF">2013-07-06T12:26:50Z</dcterms:created>
  <dcterms:modified xsi:type="dcterms:W3CDTF">2019-12-12T06:50:33Z</dcterms:modified>
</cp:coreProperties>
</file>