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27" r:id="rId2"/>
    <p:sldId id="282" r:id="rId3"/>
    <p:sldId id="328" r:id="rId4"/>
    <p:sldId id="329" r:id="rId5"/>
    <p:sldId id="258" r:id="rId6"/>
    <p:sldId id="298" r:id="rId7"/>
    <p:sldId id="295" r:id="rId8"/>
    <p:sldId id="302" r:id="rId9"/>
    <p:sldId id="259" r:id="rId10"/>
    <p:sldId id="277" r:id="rId11"/>
    <p:sldId id="261" r:id="rId12"/>
    <p:sldId id="303" r:id="rId13"/>
    <p:sldId id="297" r:id="rId14"/>
    <p:sldId id="304" r:id="rId15"/>
    <p:sldId id="305" r:id="rId16"/>
    <p:sldId id="313" r:id="rId17"/>
    <p:sldId id="312" r:id="rId18"/>
    <p:sldId id="318" r:id="rId19"/>
    <p:sldId id="262" r:id="rId20"/>
    <p:sldId id="314" r:id="rId21"/>
    <p:sldId id="283" r:id="rId22"/>
    <p:sldId id="293" r:id="rId23"/>
    <p:sldId id="299" r:id="rId24"/>
    <p:sldId id="315" r:id="rId25"/>
    <p:sldId id="316" r:id="rId26"/>
    <p:sldId id="317" r:id="rId27"/>
    <p:sldId id="264" r:id="rId28"/>
    <p:sldId id="263" r:id="rId29"/>
    <p:sldId id="280" r:id="rId30"/>
    <p:sldId id="320" r:id="rId31"/>
    <p:sldId id="322" r:id="rId32"/>
    <p:sldId id="323" r:id="rId33"/>
    <p:sldId id="324" r:id="rId34"/>
    <p:sldId id="321" r:id="rId35"/>
    <p:sldId id="326" r:id="rId36"/>
    <p:sldId id="267" r:id="rId37"/>
    <p:sldId id="306" r:id="rId38"/>
    <p:sldId id="307" r:id="rId39"/>
    <p:sldId id="269" r:id="rId40"/>
    <p:sldId id="319" r:id="rId41"/>
    <p:sldId id="288" r:id="rId42"/>
    <p:sldId id="273" r:id="rId43"/>
    <p:sldId id="310" r:id="rId44"/>
    <p:sldId id="308" r:id="rId45"/>
    <p:sldId id="309" r:id="rId46"/>
    <p:sldId id="27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720185-A3B2-4B41-BFDF-B7AA2E71DAD7}">
          <p14:sldIdLst>
            <p14:sldId id="327"/>
            <p14:sldId id="282"/>
            <p14:sldId id="328"/>
            <p14:sldId id="329"/>
            <p14:sldId id="258"/>
            <p14:sldId id="298"/>
            <p14:sldId id="295"/>
            <p14:sldId id="302"/>
            <p14:sldId id="259"/>
            <p14:sldId id="277"/>
            <p14:sldId id="261"/>
            <p14:sldId id="303"/>
            <p14:sldId id="297"/>
            <p14:sldId id="304"/>
            <p14:sldId id="305"/>
            <p14:sldId id="313"/>
            <p14:sldId id="312"/>
            <p14:sldId id="318"/>
            <p14:sldId id="262"/>
            <p14:sldId id="314"/>
            <p14:sldId id="283"/>
            <p14:sldId id="293"/>
            <p14:sldId id="299"/>
            <p14:sldId id="315"/>
            <p14:sldId id="316"/>
            <p14:sldId id="317"/>
            <p14:sldId id="264"/>
            <p14:sldId id="263"/>
            <p14:sldId id="280"/>
            <p14:sldId id="320"/>
            <p14:sldId id="322"/>
            <p14:sldId id="323"/>
            <p14:sldId id="324"/>
            <p14:sldId id="321"/>
            <p14:sldId id="326"/>
            <p14:sldId id="267"/>
            <p14:sldId id="306"/>
            <p14:sldId id="307"/>
            <p14:sldId id="269"/>
            <p14:sldId id="319"/>
            <p14:sldId id="288"/>
            <p14:sldId id="273"/>
            <p14:sldId id="310"/>
            <p14:sldId id="308"/>
            <p14:sldId id="309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6CB"/>
    <a:srgbClr val="568FE4"/>
    <a:srgbClr val="719DF5"/>
    <a:srgbClr val="0A8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434" autoAdjust="0"/>
  </p:normalViewPr>
  <p:slideViewPr>
    <p:cSldViewPr>
      <p:cViewPr varScale="1">
        <p:scale>
          <a:sx n="109" d="100"/>
          <a:sy n="109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ah-RU" dirty="0" smtClean="0"/>
              <a:t>По всем преподаваемым</a:t>
            </a:r>
            <a:r>
              <a:rPr lang="sah-RU" baseline="0" dirty="0" smtClean="0"/>
              <a:t> дисциплинам</a:t>
            </a:r>
            <a:endParaRPr lang="ru-RU" dirty="0"/>
          </a:p>
        </c:rich>
      </c:tx>
      <c:layout>
        <c:manualLayout>
          <c:xMode val="edge"/>
          <c:yMode val="edge"/>
          <c:x val="0.15706324047958939"/>
          <c:y val="1.5551233047472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1 семестр 2020-2021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0.72</c:v>
                </c:pt>
                <c:pt idx="1">
                  <c:v>0.79</c:v>
                </c:pt>
                <c:pt idx="2">
                  <c:v>0.8</c:v>
                </c:pt>
                <c:pt idx="3">
                  <c:v>0.76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CB-46C4-9CDD-3F7D0197D9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1 семестр 2020-2021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CB-46C4-9CDD-3F7D0197D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59416168"/>
        <c:axId val="359421264"/>
        <c:axId val="0"/>
      </c:bar3DChart>
      <c:catAx>
        <c:axId val="359416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59421264"/>
        <c:crosses val="autoZero"/>
        <c:auto val="1"/>
        <c:lblAlgn val="ctr"/>
        <c:lblOffset val="100"/>
        <c:noMultiLvlLbl val="0"/>
      </c:catAx>
      <c:valAx>
        <c:axId val="35942126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3594161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ah-RU" dirty="0" smtClean="0"/>
              <a:t>Руководитель дипломных проектов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Качеств.успеваемость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2019-2020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8D-4B32-8411-60D2CC328E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дипломников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2019-2020</c:v>
                </c:pt>
              </c:strCache>
            </c:strRef>
          </c:cat>
          <c:val>
            <c:numRef>
              <c:f>Лист1!$C$2:$C$4</c:f>
              <c:numCache>
                <c:formatCode>_-* #\ ##0\ _₽_-;\-* #\ ##0\ _₽_-;_-* "-"??\ _₽_-;_-@_-</c:formatCode>
                <c:ptCount val="3"/>
                <c:pt idx="0">
                  <c:v>4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8D-4B32-8411-60D2CC328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59415776"/>
        <c:axId val="359421656"/>
        <c:axId val="0"/>
      </c:bar3DChart>
      <c:catAx>
        <c:axId val="35941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59421656"/>
        <c:crosses val="autoZero"/>
        <c:auto val="1"/>
        <c:lblAlgn val="ctr"/>
        <c:lblOffset val="100"/>
        <c:noMultiLvlLbl val="0"/>
      </c:catAx>
      <c:valAx>
        <c:axId val="359421656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35941577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9E892-AD70-47E9-9921-404F6CF3D6B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C8C583-A0E7-4C62-B026-9207D6834BB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09.02.07 Информационные системы и программирование</a:t>
          </a:r>
        </a:p>
      </dgm:t>
    </dgm:pt>
    <dgm:pt modelId="{8E312DE8-DB5D-4570-8E9D-1ED551EE08B4}" type="parTrans" cxnId="{589F0FB2-0A19-43C1-9011-6E9C97B630A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A05AAFD-773B-4501-A7F3-399560B53E8F}" type="sibTrans" cxnId="{589F0FB2-0A19-43C1-9011-6E9C97B630A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42A9231-292F-48F8-957A-7F6E4B9E083B}">
      <dgm:prSet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МДК.02.02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Инструментальные средства разработки программного обеспечения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E5E8732-F721-418B-8846-1005E0202F1D}" type="parTrans" cxnId="{07D42513-46BA-4A54-9E41-3487E06B41C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963AA5-A61F-410E-90ED-2986343C982A}" type="sibTrans" cxnId="{07D42513-46BA-4A54-9E41-3487E06B41C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46253CF-62B8-440D-B5AB-3188E3D24E2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МДК.01.02 Базы данных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7E882B2-8FEF-44B1-99A1-3EC5D722808F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10.02.05 Обеспечение информационной безопасности автоматизированных систем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C6E93B5-D837-4325-ADCB-AE77C21F2E31}" type="sibTrans" cxnId="{A0424449-9AED-4143-9374-868B86166B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61B6A80-9541-47D4-B3FA-41F3EC8BA2F5}" type="parTrans" cxnId="{A0424449-9AED-4143-9374-868B86166B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E230875-3B73-4520-B260-9E49AF196DF6}" type="sibTrans" cxnId="{26D1B8F8-75F7-4B07-8752-42B409859613}">
      <dgm:prSet/>
      <dgm:spPr/>
      <dgm:t>
        <a:bodyPr/>
        <a:lstStyle/>
        <a:p>
          <a:endParaRPr lang="ru-RU"/>
        </a:p>
      </dgm:t>
    </dgm:pt>
    <dgm:pt modelId="{010D6271-6CBF-4FA3-8E5B-162B755CAB81}" type="parTrans" cxnId="{26D1B8F8-75F7-4B07-8752-42B409859613}">
      <dgm:prSet/>
      <dgm:spPr/>
      <dgm:t>
        <a:bodyPr/>
        <a:lstStyle/>
        <a:p>
          <a:endParaRPr lang="ru-RU"/>
        </a:p>
      </dgm:t>
    </dgm:pt>
    <dgm:pt modelId="{C5E48A38-A08F-421A-91B3-70A64AAA2E0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ОП 08 Основы проектирования баз данных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995EE19-3C35-4FCE-96BA-29C17196967C}" type="sibTrans" cxnId="{D47539AE-B330-42A7-8257-BCB454508E5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10FE2-0205-4E86-B541-0B681098D9A3}" type="parTrans" cxnId="{D47539AE-B330-42A7-8257-BCB454508E5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75919DD-1563-46B7-92AC-F3CD4EF6F9F5}" type="pres">
      <dgm:prSet presAssocID="{D879E892-AD70-47E9-9921-404F6CF3D6B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C4AEA-3DF8-42E3-8060-29FBDF7569BF}" type="pres">
      <dgm:prSet presAssocID="{B0C8C583-A0E7-4C62-B026-9207D6834BB9}" presName="comp" presStyleCnt="0"/>
      <dgm:spPr/>
    </dgm:pt>
    <dgm:pt modelId="{DE24034D-E6B7-4D4D-8CBC-30136539EAA6}" type="pres">
      <dgm:prSet presAssocID="{B0C8C583-A0E7-4C62-B026-9207D6834BB9}" presName="box" presStyleLbl="node1" presStyleIdx="0" presStyleCnt="2"/>
      <dgm:spPr/>
      <dgm:t>
        <a:bodyPr/>
        <a:lstStyle/>
        <a:p>
          <a:endParaRPr lang="ru-RU"/>
        </a:p>
      </dgm:t>
    </dgm:pt>
    <dgm:pt modelId="{DB6BA7F5-0809-4124-9751-77A07A155CD2}" type="pres">
      <dgm:prSet presAssocID="{B0C8C583-A0E7-4C62-B026-9207D6834BB9}" presName="img" presStyleLbl="fgImgPlace1" presStyleIdx="0" presStyleCnt="2" custScaleX="86660" custScaleY="8666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2EF060-076E-48F6-AC66-D9F9794789B2}" type="pres">
      <dgm:prSet presAssocID="{B0C8C583-A0E7-4C62-B026-9207D6834BB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21205-9A94-45CE-B3BA-1DE634AAB207}" type="pres">
      <dgm:prSet presAssocID="{1A05AAFD-773B-4501-A7F3-399560B53E8F}" presName="spacer" presStyleCnt="0"/>
      <dgm:spPr/>
    </dgm:pt>
    <dgm:pt modelId="{D87C6347-996D-474C-9BA3-57CB01C6186D}" type="pres">
      <dgm:prSet presAssocID="{D7E882B2-8FEF-44B1-99A1-3EC5D722808F}" presName="comp" presStyleCnt="0"/>
      <dgm:spPr/>
    </dgm:pt>
    <dgm:pt modelId="{E66E8C9B-46FC-4ACB-9413-E6322A0C0F72}" type="pres">
      <dgm:prSet presAssocID="{D7E882B2-8FEF-44B1-99A1-3EC5D722808F}" presName="box" presStyleLbl="node1" presStyleIdx="1" presStyleCnt="2"/>
      <dgm:spPr/>
      <dgm:t>
        <a:bodyPr/>
        <a:lstStyle/>
        <a:p>
          <a:endParaRPr lang="ru-RU"/>
        </a:p>
      </dgm:t>
    </dgm:pt>
    <dgm:pt modelId="{4C3E863B-626A-4781-A773-92B47871B314}" type="pres">
      <dgm:prSet presAssocID="{D7E882B2-8FEF-44B1-99A1-3EC5D722808F}" presName="img" presStyleLbl="fgImgPlace1" presStyleIdx="1" presStyleCnt="2" custScaleX="80882" custScaleY="8088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9B1D63-C22D-4E72-8E9A-9AF16B791F52}" type="pres">
      <dgm:prSet presAssocID="{D7E882B2-8FEF-44B1-99A1-3EC5D722808F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67DC92-DCB9-4145-B9DB-90701B674BF0}" type="presOf" srcId="{D7E882B2-8FEF-44B1-99A1-3EC5D722808F}" destId="{719B1D63-C22D-4E72-8E9A-9AF16B791F52}" srcOrd="1" destOrd="0" presId="urn:microsoft.com/office/officeart/2005/8/layout/vList4"/>
    <dgm:cxn modelId="{E5C13736-5CF3-4CEA-9A3D-3E67680EEB20}" type="presOf" srcId="{E42A9231-292F-48F8-957A-7F6E4B9E083B}" destId="{D42EF060-076E-48F6-AC66-D9F9794789B2}" srcOrd="1" destOrd="2" presId="urn:microsoft.com/office/officeart/2005/8/layout/vList4"/>
    <dgm:cxn modelId="{812BB81B-9F3D-4F95-9F8F-9A86FF431AE7}" type="presOf" srcId="{E46253CF-62B8-440D-B5AB-3188E3D24E2B}" destId="{719B1D63-C22D-4E72-8E9A-9AF16B791F52}" srcOrd="1" destOrd="1" presId="urn:microsoft.com/office/officeart/2005/8/layout/vList4"/>
    <dgm:cxn modelId="{8A53E8A4-6DE0-45F5-99B4-4DC215635E37}" type="presOf" srcId="{C5E48A38-A08F-421A-91B3-70A64AAA2E0C}" destId="{D42EF060-076E-48F6-AC66-D9F9794789B2}" srcOrd="1" destOrd="1" presId="urn:microsoft.com/office/officeart/2005/8/layout/vList4"/>
    <dgm:cxn modelId="{07D42513-46BA-4A54-9E41-3487E06B41C0}" srcId="{B0C8C583-A0E7-4C62-B026-9207D6834BB9}" destId="{E42A9231-292F-48F8-957A-7F6E4B9E083B}" srcOrd="1" destOrd="0" parTransId="{2E5E8732-F721-418B-8846-1005E0202F1D}" sibTransId="{50963AA5-A61F-410E-90ED-2986343C982A}"/>
    <dgm:cxn modelId="{EA8ADA56-BCD7-421D-A0FD-EA564136AF0F}" type="presOf" srcId="{C5E48A38-A08F-421A-91B3-70A64AAA2E0C}" destId="{DE24034D-E6B7-4D4D-8CBC-30136539EAA6}" srcOrd="0" destOrd="1" presId="urn:microsoft.com/office/officeart/2005/8/layout/vList4"/>
    <dgm:cxn modelId="{2149123B-1CF5-429A-B95F-A5601783E010}" type="presOf" srcId="{D879E892-AD70-47E9-9921-404F6CF3D6B5}" destId="{C75919DD-1563-46B7-92AC-F3CD4EF6F9F5}" srcOrd="0" destOrd="0" presId="urn:microsoft.com/office/officeart/2005/8/layout/vList4"/>
    <dgm:cxn modelId="{C3B06709-A4E4-4AD8-B3B6-3AA4AB917019}" type="presOf" srcId="{E42A9231-292F-48F8-957A-7F6E4B9E083B}" destId="{DE24034D-E6B7-4D4D-8CBC-30136539EAA6}" srcOrd="0" destOrd="2" presId="urn:microsoft.com/office/officeart/2005/8/layout/vList4"/>
    <dgm:cxn modelId="{0F064C62-6A42-415E-AC0F-B9A61DDADA18}" type="presOf" srcId="{B0C8C583-A0E7-4C62-B026-9207D6834BB9}" destId="{D42EF060-076E-48F6-AC66-D9F9794789B2}" srcOrd="1" destOrd="0" presId="urn:microsoft.com/office/officeart/2005/8/layout/vList4"/>
    <dgm:cxn modelId="{26D1B8F8-75F7-4B07-8752-42B409859613}" srcId="{D7E882B2-8FEF-44B1-99A1-3EC5D722808F}" destId="{E46253CF-62B8-440D-B5AB-3188E3D24E2B}" srcOrd="0" destOrd="0" parTransId="{010D6271-6CBF-4FA3-8E5B-162B755CAB81}" sibTransId="{9E230875-3B73-4520-B260-9E49AF196DF6}"/>
    <dgm:cxn modelId="{89321C20-8A56-4A92-8427-2717A6817D56}" type="presOf" srcId="{E46253CF-62B8-440D-B5AB-3188E3D24E2B}" destId="{E66E8C9B-46FC-4ACB-9413-E6322A0C0F72}" srcOrd="0" destOrd="1" presId="urn:microsoft.com/office/officeart/2005/8/layout/vList4"/>
    <dgm:cxn modelId="{11840350-EBA0-44C0-8ECB-07CEDD10D2C7}" type="presOf" srcId="{B0C8C583-A0E7-4C62-B026-9207D6834BB9}" destId="{DE24034D-E6B7-4D4D-8CBC-30136539EAA6}" srcOrd="0" destOrd="0" presId="urn:microsoft.com/office/officeart/2005/8/layout/vList4"/>
    <dgm:cxn modelId="{D47539AE-B330-42A7-8257-BCB454508E5A}" srcId="{B0C8C583-A0E7-4C62-B026-9207D6834BB9}" destId="{C5E48A38-A08F-421A-91B3-70A64AAA2E0C}" srcOrd="0" destOrd="0" parTransId="{00310FE2-0205-4E86-B541-0B681098D9A3}" sibTransId="{9995EE19-3C35-4FCE-96BA-29C17196967C}"/>
    <dgm:cxn modelId="{589F0FB2-0A19-43C1-9011-6E9C97B630A4}" srcId="{D879E892-AD70-47E9-9921-404F6CF3D6B5}" destId="{B0C8C583-A0E7-4C62-B026-9207D6834BB9}" srcOrd="0" destOrd="0" parTransId="{8E312DE8-DB5D-4570-8E9D-1ED551EE08B4}" sibTransId="{1A05AAFD-773B-4501-A7F3-399560B53E8F}"/>
    <dgm:cxn modelId="{76CD4351-7D81-456E-BC72-C59353CBD69B}" type="presOf" srcId="{D7E882B2-8FEF-44B1-99A1-3EC5D722808F}" destId="{E66E8C9B-46FC-4ACB-9413-E6322A0C0F72}" srcOrd="0" destOrd="0" presId="urn:microsoft.com/office/officeart/2005/8/layout/vList4"/>
    <dgm:cxn modelId="{A0424449-9AED-4143-9374-868B86166B5F}" srcId="{D879E892-AD70-47E9-9921-404F6CF3D6B5}" destId="{D7E882B2-8FEF-44B1-99A1-3EC5D722808F}" srcOrd="1" destOrd="0" parTransId="{D61B6A80-9541-47D4-B3FA-41F3EC8BA2F5}" sibTransId="{AC6E93B5-D837-4325-ADCB-AE77C21F2E31}"/>
    <dgm:cxn modelId="{DB866CFF-57E0-433D-A449-F6834614BB7F}" type="presParOf" srcId="{C75919DD-1563-46B7-92AC-F3CD4EF6F9F5}" destId="{06AC4AEA-3DF8-42E3-8060-29FBDF7569BF}" srcOrd="0" destOrd="0" presId="urn:microsoft.com/office/officeart/2005/8/layout/vList4"/>
    <dgm:cxn modelId="{D5387C30-6426-4042-9713-E33BA3147E30}" type="presParOf" srcId="{06AC4AEA-3DF8-42E3-8060-29FBDF7569BF}" destId="{DE24034D-E6B7-4D4D-8CBC-30136539EAA6}" srcOrd="0" destOrd="0" presId="urn:microsoft.com/office/officeart/2005/8/layout/vList4"/>
    <dgm:cxn modelId="{EA0849D7-403E-411A-9137-C9A87D9F4BAA}" type="presParOf" srcId="{06AC4AEA-3DF8-42E3-8060-29FBDF7569BF}" destId="{DB6BA7F5-0809-4124-9751-77A07A155CD2}" srcOrd="1" destOrd="0" presId="urn:microsoft.com/office/officeart/2005/8/layout/vList4"/>
    <dgm:cxn modelId="{529322F1-B995-4692-87A3-935A745A40E6}" type="presParOf" srcId="{06AC4AEA-3DF8-42E3-8060-29FBDF7569BF}" destId="{D42EF060-076E-48F6-AC66-D9F9794789B2}" srcOrd="2" destOrd="0" presId="urn:microsoft.com/office/officeart/2005/8/layout/vList4"/>
    <dgm:cxn modelId="{8953C13E-A005-4EB5-9FFB-765C9E303885}" type="presParOf" srcId="{C75919DD-1563-46B7-92AC-F3CD4EF6F9F5}" destId="{F6F21205-9A94-45CE-B3BA-1DE634AAB207}" srcOrd="1" destOrd="0" presId="urn:microsoft.com/office/officeart/2005/8/layout/vList4"/>
    <dgm:cxn modelId="{68CEBE8E-93C1-4CAA-9FE0-C49F41311625}" type="presParOf" srcId="{C75919DD-1563-46B7-92AC-F3CD4EF6F9F5}" destId="{D87C6347-996D-474C-9BA3-57CB01C6186D}" srcOrd="2" destOrd="0" presId="urn:microsoft.com/office/officeart/2005/8/layout/vList4"/>
    <dgm:cxn modelId="{3D753A34-5933-43B3-9072-0CD59128521E}" type="presParOf" srcId="{D87C6347-996D-474C-9BA3-57CB01C6186D}" destId="{E66E8C9B-46FC-4ACB-9413-E6322A0C0F72}" srcOrd="0" destOrd="0" presId="urn:microsoft.com/office/officeart/2005/8/layout/vList4"/>
    <dgm:cxn modelId="{214D30ED-7AA0-47F6-8D57-03222D787935}" type="presParOf" srcId="{D87C6347-996D-474C-9BA3-57CB01C6186D}" destId="{4C3E863B-626A-4781-A773-92B47871B314}" srcOrd="1" destOrd="0" presId="urn:microsoft.com/office/officeart/2005/8/layout/vList4"/>
    <dgm:cxn modelId="{57FA2817-BF58-4269-9D62-1695A483E959}" type="presParOf" srcId="{D87C6347-996D-474C-9BA3-57CB01C6186D}" destId="{719B1D63-C22D-4E72-8E9A-9AF16B791F5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4034D-E6B7-4D4D-8CBC-30136539EAA6}">
      <dsp:nvSpPr>
        <dsp:cNvPr id="0" name=""/>
        <dsp:cNvSpPr/>
      </dsp:nvSpPr>
      <dsp:spPr>
        <a:xfrm>
          <a:off x="0" y="0"/>
          <a:ext cx="8291264" cy="2344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09.02.07 Информационные системы и программирование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ОП 08 Основы проектирования баз данных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МДК.02.02 </a:t>
          </a: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Инструментальные средства разработки программного обеспечения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92726" y="0"/>
        <a:ext cx="6398537" cy="2344734"/>
      </dsp:txXfrm>
    </dsp:sp>
    <dsp:sp modelId="{DB6BA7F5-0809-4124-9751-77A07A155CD2}">
      <dsp:nvSpPr>
        <dsp:cNvPr id="0" name=""/>
        <dsp:cNvSpPr/>
      </dsp:nvSpPr>
      <dsp:spPr>
        <a:xfrm>
          <a:off x="345078" y="359588"/>
          <a:ext cx="1437041" cy="162555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E8C9B-46FC-4ACB-9413-E6322A0C0F72}">
      <dsp:nvSpPr>
        <dsp:cNvPr id="0" name=""/>
        <dsp:cNvSpPr/>
      </dsp:nvSpPr>
      <dsp:spPr>
        <a:xfrm>
          <a:off x="0" y="2579207"/>
          <a:ext cx="8291264" cy="2344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10.02.05 Обеспечение информационной безопасности автоматизированных систем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>
              <a:latin typeface="Times New Roman" pitchFamily="18" charset="0"/>
              <a:cs typeface="Times New Roman" pitchFamily="18" charset="0"/>
            </a:rPr>
            <a:t>МДК.01.02 Базы данных</a:t>
          </a:r>
          <a:endParaRPr lang="ru-RU" sz="2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92726" y="2579207"/>
        <a:ext cx="6398537" cy="2344734"/>
      </dsp:txXfrm>
    </dsp:sp>
    <dsp:sp modelId="{4C3E863B-626A-4781-A773-92B47871B314}">
      <dsp:nvSpPr>
        <dsp:cNvPr id="0" name=""/>
        <dsp:cNvSpPr/>
      </dsp:nvSpPr>
      <dsp:spPr>
        <a:xfrm>
          <a:off x="392985" y="2992987"/>
          <a:ext cx="1341228" cy="15171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F42B4-5871-40FC-BAFB-505E53ECEA7E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2548A-5555-472B-83D7-FB146D808B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548A-5555-472B-83D7-FB146D808BF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069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2548A-5555-472B-83D7-FB146D808BF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7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fif"/><Relationship Id="rId3" Type="http://schemas.openxmlformats.org/officeDocument/2006/relationships/image" Target="../media/image3.png"/><Relationship Id="rId7" Type="http://schemas.openxmlformats.org/officeDocument/2006/relationships/image" Target="../media/image6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fif"/><Relationship Id="rId5" Type="http://schemas.openxmlformats.org/officeDocument/2006/relationships/image" Target="../media/image59.jfif"/><Relationship Id="rId4" Type="http://schemas.openxmlformats.org/officeDocument/2006/relationships/image" Target="../media/image58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fif"/><Relationship Id="rId2" Type="http://schemas.openxmlformats.org/officeDocument/2006/relationships/image" Target="../media/image6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fif"/><Relationship Id="rId5" Type="http://schemas.openxmlformats.org/officeDocument/2006/relationships/image" Target="../media/image64.jfi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jfif"/><Relationship Id="rId2" Type="http://schemas.openxmlformats.org/officeDocument/2006/relationships/image" Target="../media/image6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fif"/><Relationship Id="rId5" Type="http://schemas.openxmlformats.org/officeDocument/2006/relationships/image" Target="../media/image68.jfi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fif"/><Relationship Id="rId3" Type="http://schemas.openxmlformats.org/officeDocument/2006/relationships/image" Target="../media/image79.jfif"/><Relationship Id="rId7" Type="http://schemas.openxmlformats.org/officeDocument/2006/relationships/image" Target="../media/image81.jfif"/><Relationship Id="rId12" Type="http://schemas.openxmlformats.org/officeDocument/2006/relationships/image" Target="../media/image86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fif"/><Relationship Id="rId11" Type="http://schemas.openxmlformats.org/officeDocument/2006/relationships/image" Target="../media/image85.jfif"/><Relationship Id="rId5" Type="http://schemas.openxmlformats.org/officeDocument/2006/relationships/image" Target="../media/image3.png"/><Relationship Id="rId10" Type="http://schemas.openxmlformats.org/officeDocument/2006/relationships/image" Target="../media/image84.jfif"/><Relationship Id="rId4" Type="http://schemas.openxmlformats.org/officeDocument/2006/relationships/image" Target="../media/image2.png"/><Relationship Id="rId9" Type="http://schemas.openxmlformats.org/officeDocument/2006/relationships/image" Target="../media/image83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4.jpeg"/><Relationship Id="rId12" Type="http://schemas.openxmlformats.org/officeDocument/2006/relationships/image" Target="../media/image99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f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fif"/><Relationship Id="rId3" Type="http://schemas.openxmlformats.org/officeDocument/2006/relationships/image" Target="../media/image2.png"/><Relationship Id="rId7" Type="http://schemas.openxmlformats.org/officeDocument/2006/relationships/image" Target="../media/image63.jf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9.jpg"/><Relationship Id="rId4" Type="http://schemas.openxmlformats.org/officeDocument/2006/relationships/image" Target="../media/image3.png"/><Relationship Id="rId9" Type="http://schemas.openxmlformats.org/officeDocument/2006/relationships/image" Target="../media/image68.jf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72109"/>
            <a:ext cx="4680520" cy="4357773"/>
          </a:xfrm>
        </p:spPr>
        <p:txBody>
          <a:bodyPr>
            <a:noAutofit/>
          </a:bodyPr>
          <a:lstStyle/>
          <a:p>
            <a: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Краскова</a:t>
            </a:r>
            <a:b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Надежда</a:t>
            </a:r>
            <a:br>
              <a:rPr lang="sah-RU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Иннокентьевна</a:t>
            </a:r>
            <a: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30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преподаватель</a:t>
            </a:r>
            <a:b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ГАПОУ РС(Я) </a:t>
            </a:r>
            <a:r>
              <a:rPr lang="ru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«Якутский колледж связи и энергетики </a:t>
            </a:r>
            <a:br>
              <a:rPr lang="ru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им. П.И.Дудкина»</a:t>
            </a:r>
            <a: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dirty="0" smtClean="0">
                <a:effectLst>
                  <a:glow rad="127000">
                    <a:schemeClr val="bg1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Стаж работы – 6,5 лет</a:t>
            </a:r>
            <a:endParaRPr lang="ru-RU" sz="2000" dirty="0" smtClean="0">
              <a:effectLst>
                <a:glow rad="127000">
                  <a:schemeClr val="bg1"/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cap="all" dirty="0"/>
              <a:t>МИНИСТЕРСТВО ОБРАЗОВАНИЯ И НАУКИ </a:t>
            </a:r>
            <a:br>
              <a:rPr lang="ru-RU" cap="all" dirty="0"/>
            </a:br>
            <a:r>
              <a:rPr lang="ru-RU" cap="all" dirty="0"/>
              <a:t>РЕСПУБЛИКИ САХА (ЯКУТИЯ</a:t>
            </a:r>
            <a:r>
              <a:rPr lang="ru-RU" cap="all" dirty="0" smtClean="0"/>
              <a:t>)</a:t>
            </a:r>
            <a:endParaRPr lang="ru-RU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4098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06850"/>
            <a:ext cx="1261944" cy="71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87"/>
            <a:ext cx="1200102" cy="120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1866798"/>
            <a:ext cx="3216585" cy="433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70004243"/>
              </p:ext>
            </p:extLst>
          </p:nvPr>
        </p:nvGraphicFramePr>
        <p:xfrm>
          <a:off x="457200" y="1700808"/>
          <a:ext cx="8043890" cy="477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3528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91264" cy="48451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err="1"/>
              <a:t>Внутриколледжный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2017-2018</a:t>
            </a:r>
            <a:endParaRPr lang="ru-RU" dirty="0"/>
          </a:p>
          <a:p>
            <a:pPr lvl="0"/>
            <a:r>
              <a:rPr lang="ru-RU" dirty="0"/>
              <a:t>Горохова </a:t>
            </a:r>
            <a:r>
              <a:rPr lang="ru-RU" dirty="0" err="1"/>
              <a:t>Аина</a:t>
            </a:r>
            <a:r>
              <a:rPr lang="ru-RU" dirty="0"/>
              <a:t> - Диплом 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Петров Мир  - Диплом 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Филиппов Сергей - Диплом III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marL="0" indent="0">
              <a:buNone/>
            </a:pPr>
            <a:r>
              <a:rPr lang="ru-RU" b="1" i="1" dirty="0"/>
              <a:t>2018-2019</a:t>
            </a:r>
            <a:endParaRPr lang="ru-RU" dirty="0"/>
          </a:p>
          <a:p>
            <a:pPr lvl="0"/>
            <a:r>
              <a:rPr lang="ru-RU" dirty="0" err="1"/>
              <a:t>Чойнов</a:t>
            </a:r>
            <a:r>
              <a:rPr lang="ru-RU" dirty="0"/>
              <a:t> Александр - Диплом 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Корнилов Георгий - Диплом 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Корякин </a:t>
            </a:r>
            <a:r>
              <a:rPr lang="ru-RU" dirty="0" err="1"/>
              <a:t>Мичил</a:t>
            </a:r>
            <a:r>
              <a:rPr lang="ru-RU" dirty="0"/>
              <a:t> - Диплом III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Предприятие”</a:t>
            </a:r>
          </a:p>
          <a:p>
            <a:pPr lvl="0" algn="just"/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3528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91264" cy="48451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err="1"/>
              <a:t>Внутриколледжный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Захарова </a:t>
            </a:r>
            <a:r>
              <a:rPr lang="ru-RU" dirty="0" err="1"/>
              <a:t>Николетта</a:t>
            </a:r>
            <a:r>
              <a:rPr lang="ru-RU" dirty="0"/>
              <a:t>  - Диплом I степени отборочный чемпионат “Юниоры”(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Предприятие</a:t>
            </a:r>
            <a:r>
              <a:rPr lang="ru-RU" dirty="0" smtClean="0"/>
              <a:t>”</a:t>
            </a:r>
          </a:p>
          <a:p>
            <a:pPr lvl="0"/>
            <a:r>
              <a:rPr lang="ru-RU" dirty="0" smtClean="0"/>
              <a:t> Яковлева </a:t>
            </a:r>
            <a:r>
              <a:rPr lang="ru-RU" dirty="0" err="1"/>
              <a:t>Анисья</a:t>
            </a:r>
            <a:r>
              <a:rPr lang="ru-RU" dirty="0"/>
              <a:t> - Диплом II степени отборочный чемпионат “Юниоры”(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smtClean="0"/>
              <a:t>Алексеев </a:t>
            </a:r>
            <a:r>
              <a:rPr lang="ru-RU" dirty="0" err="1"/>
              <a:t>Эрсан</a:t>
            </a:r>
            <a:r>
              <a:rPr lang="ru-RU" dirty="0"/>
              <a:t>  - Диплом III степени отборочный чемпионат “Юниоры”(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smtClean="0"/>
              <a:t>Попов </a:t>
            </a:r>
            <a:r>
              <a:rPr lang="ru-RU" dirty="0"/>
              <a:t>Станислав - Диплом 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smtClean="0"/>
              <a:t>Федоров </a:t>
            </a:r>
            <a:r>
              <a:rPr lang="ru-RU" dirty="0"/>
              <a:t>Петр - Диплом 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err="1" smtClean="0"/>
              <a:t>Уваровская</a:t>
            </a:r>
            <a:r>
              <a:rPr lang="ru-RU" dirty="0" smtClean="0"/>
              <a:t> </a:t>
            </a:r>
            <a:r>
              <a:rPr lang="ru-RU" dirty="0"/>
              <a:t>Екатерина - Диплом III степени отборочный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 – участие в </a:t>
            </a:r>
            <a:r>
              <a:rPr lang="ru-RU" dirty="0" err="1"/>
              <a:t>внутриколледжной</a:t>
            </a:r>
            <a:r>
              <a:rPr lang="ru-RU" dirty="0"/>
              <a:t> конференции «Шаг в будущую профессию» </a:t>
            </a:r>
            <a:r>
              <a:rPr lang="ru-RU" dirty="0" smtClean="0"/>
              <a:t>Кузьмин </a:t>
            </a:r>
            <a:r>
              <a:rPr lang="ru-RU" dirty="0"/>
              <a:t>Владислав - участие в </a:t>
            </a:r>
            <a:r>
              <a:rPr lang="ru-RU" dirty="0" err="1"/>
              <a:t>внутриколледжной</a:t>
            </a:r>
            <a:r>
              <a:rPr lang="ru-RU" dirty="0"/>
              <a:t> конференции «Шаг в будущую профессию» 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47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3528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91264" cy="48451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Республиканский</a:t>
            </a:r>
            <a:endParaRPr lang="ru-RU" dirty="0"/>
          </a:p>
          <a:p>
            <a:pPr marL="0" indent="0">
              <a:buNone/>
            </a:pPr>
            <a:r>
              <a:rPr lang="ru-RU" b="1" i="1" dirty="0" smtClean="0"/>
              <a:t>2017-2018</a:t>
            </a:r>
            <a:endParaRPr lang="ru-RU" dirty="0"/>
          </a:p>
          <a:p>
            <a:pPr lvl="0"/>
            <a:r>
              <a:rPr lang="ru-RU" dirty="0"/>
              <a:t>Горохова </a:t>
            </a:r>
            <a:r>
              <a:rPr lang="ru-RU" dirty="0" err="1"/>
              <a:t>Аина</a:t>
            </a:r>
            <a:r>
              <a:rPr lang="ru-RU" dirty="0"/>
              <a:t> - Диплом I степени </a:t>
            </a:r>
            <a:r>
              <a:rPr lang="en-US" dirty="0"/>
              <a:t>VI</a:t>
            </a:r>
            <a:r>
              <a:rPr lang="ru-RU" dirty="0"/>
              <a:t> Открытый региональный чемпионат “Молодые 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Петров Мир  - Диплом II степени </a:t>
            </a:r>
            <a:r>
              <a:rPr lang="en-US" dirty="0"/>
              <a:t>VI</a:t>
            </a:r>
            <a:r>
              <a:rPr lang="ru-RU" dirty="0"/>
              <a:t> Открытый региональный чемпионат “Молодые 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 по компетенции “ИТ-решения для бизнеса на платформе 1С: Предприятие”</a:t>
            </a:r>
          </a:p>
          <a:p>
            <a:pPr lvl="0"/>
            <a:r>
              <a:rPr lang="ru-RU" dirty="0"/>
              <a:t>Филиппов Сергей - Диплом III степени </a:t>
            </a:r>
            <a:r>
              <a:rPr lang="en-US" dirty="0"/>
              <a:t>VI</a:t>
            </a:r>
            <a:r>
              <a:rPr lang="ru-RU" dirty="0"/>
              <a:t> Открытый региональный чемпионат “Молодые 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 по компетенции “ИТ-решения для бизнеса на платформе 1С: Предприятие”</a:t>
            </a:r>
          </a:p>
          <a:p>
            <a:pPr lvl="0"/>
            <a:r>
              <a:rPr lang="ru-RU" dirty="0" err="1"/>
              <a:t>Артахинов</a:t>
            </a:r>
            <a:r>
              <a:rPr lang="ru-RU" dirty="0"/>
              <a:t> Михаил, Жильцов Олег, Кузьмин Владислав - </a:t>
            </a:r>
            <a:r>
              <a:rPr lang="sah-RU" dirty="0"/>
              <a:t>участие в республиканском соревновании по разработке проектов “</a:t>
            </a:r>
            <a:r>
              <a:rPr lang="en-US" dirty="0"/>
              <a:t>CODE</a:t>
            </a:r>
            <a:r>
              <a:rPr lang="ru-RU" dirty="0"/>
              <a:t>/</a:t>
            </a:r>
            <a:r>
              <a:rPr lang="en-US" dirty="0"/>
              <a:t>CONE</a:t>
            </a:r>
            <a:r>
              <a:rPr lang="sah-RU" dirty="0"/>
              <a:t>” </a:t>
            </a:r>
            <a:endParaRPr lang="sah-RU" dirty="0" smtClean="0"/>
          </a:p>
          <a:p>
            <a:pPr marL="0" lvl="0" indent="0">
              <a:buNone/>
            </a:pPr>
            <a:r>
              <a:rPr lang="ru-RU" b="1" i="1" dirty="0" smtClean="0"/>
              <a:t>2018-2019</a:t>
            </a:r>
            <a:endParaRPr lang="ru-RU" dirty="0"/>
          </a:p>
          <a:p>
            <a:pPr lvl="0"/>
            <a:r>
              <a:rPr lang="ru-RU" dirty="0"/>
              <a:t>Кузьмин Владислав - Диплом I степени </a:t>
            </a:r>
            <a:r>
              <a:rPr lang="en-US" dirty="0"/>
              <a:t>VII</a:t>
            </a:r>
            <a:r>
              <a:rPr lang="ru-RU" dirty="0"/>
              <a:t> Открытый региональный чемпионат “Молодые 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err="1" smtClean="0"/>
              <a:t>Чойнов</a:t>
            </a:r>
            <a:r>
              <a:rPr lang="ru-RU" dirty="0" smtClean="0"/>
              <a:t> </a:t>
            </a:r>
            <a:r>
              <a:rPr lang="ru-RU" dirty="0"/>
              <a:t>Александр - Диплом II степени </a:t>
            </a:r>
            <a:r>
              <a:rPr lang="en-US" dirty="0"/>
              <a:t>VII</a:t>
            </a:r>
            <a:r>
              <a:rPr lang="ru-RU" dirty="0"/>
              <a:t> Открытый региональный чемпионат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РС(Я)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err="1" smtClean="0"/>
              <a:t>Острелина</a:t>
            </a:r>
            <a:r>
              <a:rPr lang="ru-RU" dirty="0" smtClean="0"/>
              <a:t> </a:t>
            </a:r>
            <a:r>
              <a:rPr lang="ru-RU" dirty="0"/>
              <a:t>Анна - Диплом I степени </a:t>
            </a:r>
            <a:r>
              <a:rPr lang="en-US" dirty="0"/>
              <a:t>VII</a:t>
            </a:r>
            <a:r>
              <a:rPr lang="ru-RU" dirty="0"/>
              <a:t> Открытый региональный чемпионат “Юниоры”(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 по компетенции “ИТ-решения для бизнеса на платформе 1С: </a:t>
            </a:r>
            <a:r>
              <a:rPr lang="ru-RU" dirty="0" smtClean="0"/>
              <a:t>Предприятие”</a:t>
            </a:r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 - финалист Республиканской игры «Министр», победитель в группе А (20ка лучших</a:t>
            </a:r>
            <a:r>
              <a:rPr lang="ru-RU" dirty="0" smtClean="0"/>
              <a:t>)</a:t>
            </a:r>
          </a:p>
          <a:p>
            <a:pPr algn="just"/>
            <a:endParaRPr lang="ru-RU" dirty="0"/>
          </a:p>
          <a:p>
            <a:pPr lvl="0" algn="just"/>
            <a:endParaRPr lang="ru-RU" dirty="0"/>
          </a:p>
          <a:p>
            <a:pPr lvl="0" algn="just"/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88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3528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91264" cy="48451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Республиканский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Попов Станислав - Диплом III степени в </a:t>
            </a:r>
            <a:r>
              <a:rPr lang="en-US" dirty="0"/>
              <a:t>VIII</a:t>
            </a:r>
            <a:r>
              <a:rPr lang="ru-RU" dirty="0"/>
              <a:t> Открытом региональном чемпионате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– РС (Я) по компетенции “ИТ-решения для бизнеса на платформе 1С: Предприятие” – возрастная категория 17-23 лет </a:t>
            </a:r>
          </a:p>
          <a:p>
            <a:pPr lvl="0"/>
            <a:r>
              <a:rPr lang="ru-RU" dirty="0" err="1" smtClean="0"/>
              <a:t>Хоютанова</a:t>
            </a:r>
            <a:r>
              <a:rPr lang="ru-RU" dirty="0" smtClean="0"/>
              <a:t> </a:t>
            </a:r>
            <a:r>
              <a:rPr lang="ru-RU" dirty="0"/>
              <a:t>Ирина - Диплом I степени в </a:t>
            </a:r>
            <a:r>
              <a:rPr lang="en-US" dirty="0"/>
              <a:t>VIII</a:t>
            </a:r>
            <a:r>
              <a:rPr lang="ru-RU" dirty="0"/>
              <a:t> Открытом региональном чемпионате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– РС (Я) по компетенции “ИТ-решения для бизнеса на платформе 1С: Предприятие” – возрастная категория Юниоры </a:t>
            </a:r>
          </a:p>
          <a:p>
            <a:pPr lvl="0"/>
            <a:r>
              <a:rPr lang="ru-RU" dirty="0" smtClean="0"/>
              <a:t>Захарова </a:t>
            </a:r>
            <a:r>
              <a:rPr lang="ru-RU" dirty="0" err="1"/>
              <a:t>Николетта</a:t>
            </a:r>
            <a:r>
              <a:rPr lang="ru-RU" dirty="0"/>
              <a:t> - Диплом I</a:t>
            </a:r>
            <a:r>
              <a:rPr lang="en-US" dirty="0"/>
              <a:t>I</a:t>
            </a:r>
            <a:r>
              <a:rPr lang="ru-RU" dirty="0"/>
              <a:t> степени в </a:t>
            </a:r>
            <a:r>
              <a:rPr lang="en-US" dirty="0"/>
              <a:t>VIII</a:t>
            </a:r>
            <a:r>
              <a:rPr lang="ru-RU" dirty="0"/>
              <a:t> Открытом региональном чемпионате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– РС (Я) по компетенции “ИТ-решения для бизнеса на платформе 1С: Предприятие” – возрастная категория Юниоры </a:t>
            </a:r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Олег, Кузьмин Владислав, Иванов </a:t>
            </a:r>
            <a:r>
              <a:rPr lang="ru-RU" dirty="0" err="1"/>
              <a:t>Айталмир</a:t>
            </a:r>
            <a:r>
              <a:rPr lang="ru-RU" dirty="0"/>
              <a:t> - у</a:t>
            </a:r>
            <a:r>
              <a:rPr lang="sah-RU" dirty="0"/>
              <a:t>частие в республиканском </a:t>
            </a:r>
            <a:r>
              <a:rPr lang="ru-RU" dirty="0" err="1"/>
              <a:t>хакатоне</a:t>
            </a:r>
            <a:r>
              <a:rPr lang="ru-RU" dirty="0"/>
              <a:t> </a:t>
            </a:r>
            <a:r>
              <a:rPr lang="sah-RU" dirty="0"/>
              <a:t> “</a:t>
            </a:r>
            <a:r>
              <a:rPr lang="en-US" dirty="0"/>
              <a:t>Hack</a:t>
            </a:r>
            <a:r>
              <a:rPr lang="ru-RU" dirty="0"/>
              <a:t>-</a:t>
            </a:r>
            <a:r>
              <a:rPr lang="en-US" dirty="0"/>
              <a:t>Media</a:t>
            </a:r>
            <a:r>
              <a:rPr lang="sah-RU" dirty="0"/>
              <a:t>” </a:t>
            </a:r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Олег, Кузьмин Владислав, Иванов </a:t>
            </a:r>
            <a:r>
              <a:rPr lang="ru-RU" dirty="0" err="1"/>
              <a:t>Айталмир</a:t>
            </a:r>
            <a:r>
              <a:rPr lang="ru-RU" dirty="0"/>
              <a:t>  - участие</a:t>
            </a:r>
            <a:r>
              <a:rPr lang="sah-RU" dirty="0"/>
              <a:t> в республиканском </a:t>
            </a:r>
            <a:r>
              <a:rPr lang="ru-RU" dirty="0" err="1"/>
              <a:t>хакатоне</a:t>
            </a:r>
            <a:r>
              <a:rPr lang="ru-RU" dirty="0"/>
              <a:t>  «</a:t>
            </a:r>
            <a:r>
              <a:rPr lang="en-US" dirty="0" err="1"/>
              <a:t>DeveProFut</a:t>
            </a:r>
            <a:r>
              <a:rPr lang="ru-RU" dirty="0"/>
              <a:t>»</a:t>
            </a:r>
            <a:r>
              <a:rPr lang="sah-RU" dirty="0"/>
              <a:t> </a:t>
            </a:r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 - </a:t>
            </a:r>
            <a:r>
              <a:rPr lang="sah-RU" dirty="0"/>
              <a:t>Диплом </a:t>
            </a:r>
            <a:r>
              <a:rPr lang="en-US" dirty="0"/>
              <a:t>I </a:t>
            </a:r>
            <a:r>
              <a:rPr lang="sah-RU" dirty="0"/>
              <a:t>степени</a:t>
            </a:r>
            <a:r>
              <a:rPr lang="ru-RU" dirty="0"/>
              <a:t> в номинации «Лучший менеджер»</a:t>
            </a:r>
            <a:r>
              <a:rPr lang="sah-RU" dirty="0"/>
              <a:t> в республиканском </a:t>
            </a:r>
            <a:r>
              <a:rPr lang="ru-RU" dirty="0" err="1"/>
              <a:t>хакатоне</a:t>
            </a:r>
            <a:r>
              <a:rPr lang="ru-RU" dirty="0"/>
              <a:t>  «</a:t>
            </a:r>
            <a:r>
              <a:rPr lang="en-US" dirty="0" err="1"/>
              <a:t>DeveProFut</a:t>
            </a:r>
            <a:r>
              <a:rPr lang="ru-RU" dirty="0"/>
              <a:t>»</a:t>
            </a:r>
            <a:r>
              <a:rPr lang="sah-RU" dirty="0"/>
              <a:t> </a:t>
            </a:r>
            <a:endParaRPr lang="sah-RU" dirty="0" smtClean="0"/>
          </a:p>
          <a:p>
            <a:pPr lvl="0"/>
            <a:r>
              <a:rPr lang="ru-RU" dirty="0" smtClean="0"/>
              <a:t>Жильцов </a:t>
            </a:r>
            <a:r>
              <a:rPr lang="ru-RU" dirty="0"/>
              <a:t>Олег вошел в ТОП 20 в возрастной категории А (16-23 лет) и стал призером финала Республиканской деловой игры «Министр-2019</a:t>
            </a:r>
            <a:r>
              <a:rPr lang="ru-RU" dirty="0" smtClean="0"/>
              <a:t>»</a:t>
            </a:r>
          </a:p>
          <a:p>
            <a:pPr lvl="0"/>
            <a:r>
              <a:rPr lang="ru-RU" dirty="0" smtClean="0"/>
              <a:t> </a:t>
            </a:r>
            <a:r>
              <a:rPr lang="ru-RU" dirty="0" err="1" smtClean="0"/>
              <a:t>Артахинов</a:t>
            </a:r>
            <a:r>
              <a:rPr lang="ru-RU" dirty="0" smtClean="0"/>
              <a:t> </a:t>
            </a:r>
            <a:r>
              <a:rPr lang="ru-RU" dirty="0"/>
              <a:t>Михаил - участие в финале Республиканской деловой игры «Министр» </a:t>
            </a:r>
            <a:endParaRPr lang="ru-RU" dirty="0" smtClean="0"/>
          </a:p>
          <a:p>
            <a:pPr marL="0" lvl="0" indent="0">
              <a:buNone/>
            </a:pPr>
            <a:r>
              <a:rPr lang="ru-RU" b="1" i="1" dirty="0" smtClean="0"/>
              <a:t>2020-2021</a:t>
            </a:r>
            <a:endParaRPr lang="ru-RU" dirty="0"/>
          </a:p>
          <a:p>
            <a:pPr lvl="0"/>
            <a:r>
              <a:rPr lang="ru-RU" dirty="0"/>
              <a:t>Дьяконова Вероника - Диплом III степени в IХ Открытом региональном чемпионате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– РС (Я) по компетенции “Программные решения для бизнеса” </a:t>
            </a:r>
            <a:endParaRPr lang="ru-RU" dirty="0" smtClean="0"/>
          </a:p>
          <a:p>
            <a:pPr lvl="0"/>
            <a:r>
              <a:rPr lang="ru-RU" dirty="0" smtClean="0"/>
              <a:t>Бондарь </a:t>
            </a:r>
            <a:r>
              <a:rPr lang="ru-RU" dirty="0"/>
              <a:t>Валентина, Ситников Станислав, </a:t>
            </a:r>
            <a:r>
              <a:rPr lang="ru-RU" dirty="0" err="1"/>
              <a:t>Бузинаев</a:t>
            </a:r>
            <a:r>
              <a:rPr lang="ru-RU" dirty="0"/>
              <a:t> Темир – командное участие в марафоне разработчиков «</a:t>
            </a:r>
            <a:r>
              <a:rPr lang="en-US" dirty="0"/>
              <a:t>HACK</a:t>
            </a:r>
            <a:r>
              <a:rPr lang="ru-RU" dirty="0"/>
              <a:t>-</a:t>
            </a:r>
            <a:r>
              <a:rPr lang="en-US" dirty="0"/>
              <a:t>the</a:t>
            </a:r>
            <a:r>
              <a:rPr lang="ru-RU" dirty="0"/>
              <a:t>-</a:t>
            </a:r>
            <a:r>
              <a:rPr lang="en-US" dirty="0"/>
              <a:t>ICE</a:t>
            </a:r>
            <a:r>
              <a:rPr lang="ru-RU" dirty="0"/>
              <a:t> 2.0»</a:t>
            </a:r>
          </a:p>
          <a:p>
            <a:pPr lvl="0"/>
            <a:r>
              <a:rPr lang="ru-RU" dirty="0"/>
              <a:t>Ефремов Николай, </a:t>
            </a:r>
            <a:r>
              <a:rPr lang="ru-RU" dirty="0" err="1"/>
              <a:t>Оконешников</a:t>
            </a:r>
            <a:r>
              <a:rPr lang="ru-RU" dirty="0"/>
              <a:t> Кирилл, Федоров Николай – командное участие в марафоне разработчиков «</a:t>
            </a:r>
            <a:r>
              <a:rPr lang="en-US" dirty="0"/>
              <a:t>HACK</a:t>
            </a:r>
            <a:r>
              <a:rPr lang="ru-RU" dirty="0"/>
              <a:t>-</a:t>
            </a:r>
            <a:r>
              <a:rPr lang="en-US" dirty="0"/>
              <a:t>the</a:t>
            </a:r>
            <a:r>
              <a:rPr lang="ru-RU" dirty="0"/>
              <a:t>-</a:t>
            </a:r>
            <a:r>
              <a:rPr lang="en-US" dirty="0"/>
              <a:t>ICE</a:t>
            </a:r>
            <a:r>
              <a:rPr lang="ru-RU" dirty="0"/>
              <a:t> 2.0»</a:t>
            </a:r>
          </a:p>
          <a:p>
            <a:pPr algn="just"/>
            <a:endParaRPr lang="ru-RU" dirty="0"/>
          </a:p>
          <a:p>
            <a:pPr lvl="0" algn="just"/>
            <a:endParaRPr lang="ru-RU" dirty="0"/>
          </a:p>
          <a:p>
            <a:pPr lvl="0" algn="just"/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35280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студентов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91264" cy="4845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/>
              <a:t>Российский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2017-2018</a:t>
            </a:r>
            <a:endParaRPr lang="ru-RU" dirty="0"/>
          </a:p>
          <a:p>
            <a:pPr lvl="0"/>
            <a:r>
              <a:rPr lang="ru-RU" dirty="0"/>
              <a:t>Кузьмин Владислав - </a:t>
            </a:r>
            <a:r>
              <a:rPr lang="sah-RU" dirty="0"/>
              <a:t>Диплом </a:t>
            </a:r>
            <a:r>
              <a:rPr lang="en-US" dirty="0"/>
              <a:t>I</a:t>
            </a:r>
            <a:r>
              <a:rPr lang="sah-RU" dirty="0"/>
              <a:t> степени по Дальневосточному федеральному округу в номинации “3</a:t>
            </a:r>
            <a:r>
              <a:rPr lang="en-US" dirty="0"/>
              <a:t>D</a:t>
            </a:r>
            <a:r>
              <a:rPr lang="ru-RU" dirty="0"/>
              <a:t>-</a:t>
            </a:r>
            <a:r>
              <a:rPr lang="sah-RU" dirty="0"/>
              <a:t>моделирование” в </a:t>
            </a:r>
            <a:r>
              <a:rPr lang="ru-RU" dirty="0"/>
              <a:t>Х</a:t>
            </a:r>
            <a:r>
              <a:rPr lang="en-US" dirty="0"/>
              <a:t>I </a:t>
            </a:r>
            <a:r>
              <a:rPr lang="sah-RU" dirty="0"/>
              <a:t>Международной олимпиаде в сфере информационных технологий– </a:t>
            </a:r>
            <a:r>
              <a:rPr lang="ru-RU" dirty="0"/>
              <a:t>февраль </a:t>
            </a:r>
            <a:r>
              <a:rPr lang="sah-RU" dirty="0"/>
              <a:t>201</a:t>
            </a:r>
            <a:r>
              <a:rPr lang="ru-RU" dirty="0"/>
              <a:t>8</a:t>
            </a:r>
            <a:r>
              <a:rPr lang="sah-RU" dirty="0"/>
              <a:t> г.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2018-2019</a:t>
            </a:r>
            <a:endParaRPr lang="ru-RU" dirty="0"/>
          </a:p>
          <a:p>
            <a:pPr lvl="0"/>
            <a:r>
              <a:rPr lang="ru-RU" dirty="0"/>
              <a:t>Кузьмин Владислав - </a:t>
            </a:r>
            <a:r>
              <a:rPr lang="sah-RU" dirty="0"/>
              <a:t>Участие на отборочном чемпионате на право участия в Национальном финале “Молодые Профессионалы” (</a:t>
            </a:r>
            <a:r>
              <a:rPr lang="en-US" dirty="0" err="1"/>
              <a:t>Worldskills</a:t>
            </a:r>
            <a:r>
              <a:rPr lang="en-US" dirty="0"/>
              <a:t> Russia</a:t>
            </a:r>
            <a:r>
              <a:rPr lang="ru-RU" dirty="0"/>
              <a:t>)</a:t>
            </a:r>
            <a:r>
              <a:rPr lang="sah-RU" dirty="0"/>
              <a:t> (г. Башкорторстан) </a:t>
            </a:r>
            <a:r>
              <a:rPr lang="ru-RU" dirty="0"/>
              <a:t>– апрель </a:t>
            </a:r>
            <a:r>
              <a:rPr lang="sah-RU" dirty="0"/>
              <a:t>2019г.</a:t>
            </a:r>
            <a:endParaRPr lang="ru-RU" dirty="0"/>
          </a:p>
          <a:p>
            <a:pPr lvl="0"/>
            <a:r>
              <a:rPr lang="ru-RU" dirty="0"/>
              <a:t>Кузьмин Владислав - </a:t>
            </a:r>
            <a:r>
              <a:rPr lang="sah-RU" dirty="0"/>
              <a:t>Диплом </a:t>
            </a:r>
            <a:r>
              <a:rPr lang="en-US" dirty="0"/>
              <a:t>I</a:t>
            </a:r>
            <a:r>
              <a:rPr lang="sah-RU" dirty="0"/>
              <a:t> степени по Дальневосточному федеральному округу в номинации “3</a:t>
            </a:r>
            <a:r>
              <a:rPr lang="en-US" dirty="0"/>
              <a:t>D</a:t>
            </a:r>
            <a:r>
              <a:rPr lang="ru-RU" dirty="0"/>
              <a:t>-</a:t>
            </a:r>
            <a:r>
              <a:rPr lang="sah-RU" dirty="0"/>
              <a:t>моделирование” в </a:t>
            </a:r>
            <a:r>
              <a:rPr lang="ru-RU" dirty="0"/>
              <a:t>Х</a:t>
            </a:r>
            <a:r>
              <a:rPr lang="en-US" dirty="0"/>
              <a:t>II </a:t>
            </a:r>
            <a:r>
              <a:rPr lang="sah-RU" dirty="0"/>
              <a:t>Международной олимпиаде в сфере информационных технологий– </a:t>
            </a:r>
            <a:r>
              <a:rPr lang="ru-RU" dirty="0"/>
              <a:t>февраль </a:t>
            </a:r>
            <a:r>
              <a:rPr lang="sah-RU" dirty="0"/>
              <a:t>201</a:t>
            </a:r>
            <a:r>
              <a:rPr lang="ru-RU" dirty="0"/>
              <a:t>9</a:t>
            </a:r>
            <a:r>
              <a:rPr lang="sah-RU" dirty="0"/>
              <a:t> г.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Кузьмин Владислав - участие в российском конкурсе 3</a:t>
            </a:r>
            <a:r>
              <a:rPr lang="en-US" dirty="0"/>
              <a:t>D</a:t>
            </a:r>
            <a:r>
              <a:rPr lang="ru-RU" dirty="0"/>
              <a:t>-моделирования «Исследователи. Точка невозврата»</a:t>
            </a:r>
          </a:p>
          <a:p>
            <a:pPr marL="0" indent="0">
              <a:buNone/>
            </a:pPr>
            <a:r>
              <a:rPr lang="ru-RU" b="1" i="1" dirty="0"/>
              <a:t>Международный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Кузьмин Владислав - участие в финале </a:t>
            </a:r>
            <a:r>
              <a:rPr lang="sah-RU" dirty="0"/>
              <a:t>Международной олимпиады в сфере информационных технологий 2018/19</a:t>
            </a:r>
            <a:r>
              <a:rPr lang="ru-RU" dirty="0"/>
              <a:t> «</a:t>
            </a:r>
            <a:r>
              <a:rPr lang="en-US" dirty="0"/>
              <a:t>IT</a:t>
            </a:r>
            <a:r>
              <a:rPr lang="ru-RU" dirty="0"/>
              <a:t>-Планета» (октябрь 2019</a:t>
            </a:r>
            <a:r>
              <a:rPr lang="sah-RU" dirty="0"/>
              <a:t>)</a:t>
            </a:r>
            <a:endParaRPr lang="ru-RU" dirty="0"/>
          </a:p>
          <a:p>
            <a:pPr algn="just"/>
            <a:endParaRPr lang="ru-RU" dirty="0"/>
          </a:p>
          <a:p>
            <a:pPr lvl="0" algn="just"/>
            <a:endParaRPr lang="ru-RU" dirty="0"/>
          </a:p>
          <a:p>
            <a:pPr lvl="0" algn="just"/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5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08177"/>
            <a:ext cx="8820472" cy="4161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студентов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внутриколледжные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/>
          </a:p>
        </p:txBody>
      </p:sp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70" y="1215844"/>
            <a:ext cx="1928254" cy="2727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1" y="1268761"/>
            <a:ext cx="1853435" cy="2621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4" y="3890475"/>
            <a:ext cx="1898974" cy="2686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574"/>
            <a:ext cx="1843802" cy="26080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06" y="3957141"/>
            <a:ext cx="1910685" cy="26211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20" y="3982317"/>
            <a:ext cx="1880523" cy="25819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68" y="3955423"/>
            <a:ext cx="1909093" cy="26211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79" y="1215845"/>
            <a:ext cx="1947182" cy="275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08177"/>
            <a:ext cx="8820472" cy="4161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студентов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хакатоны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/>
          </a:p>
        </p:txBody>
      </p:sp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17207"/>
            <a:ext cx="3082011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73" y="1281004"/>
            <a:ext cx="3078342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40" y="3561355"/>
            <a:ext cx="2231318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62" y="3511023"/>
            <a:ext cx="2231317" cy="3140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44" y="3530471"/>
            <a:ext cx="2231318" cy="31409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" y="3496042"/>
            <a:ext cx="2313531" cy="32715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/>
          <a:srcRect l="25150" t="18004" r="30796" b="24984"/>
          <a:stretch/>
        </p:blipFill>
        <p:spPr>
          <a:xfrm>
            <a:off x="5909930" y="1281004"/>
            <a:ext cx="3001339" cy="21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0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08177"/>
            <a:ext cx="8820472" cy="4161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студентов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хакатоны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/>
          </a:p>
        </p:txBody>
      </p:sp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3" y="1164968"/>
            <a:ext cx="3849515" cy="2712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1" y="3933056"/>
            <a:ext cx="3870132" cy="2736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-400" b="30050"/>
          <a:stretch/>
        </p:blipFill>
        <p:spPr>
          <a:xfrm>
            <a:off x="4357064" y="1167225"/>
            <a:ext cx="3836116" cy="2710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77" y="3933056"/>
            <a:ext cx="38671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2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08177"/>
            <a:ext cx="8820472" cy="4161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студентов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Регчемпионаты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/>
          </a:p>
        </p:txBody>
      </p:sp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368028"/>
            <a:ext cx="2249532" cy="31810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/>
          <a:stretch/>
        </p:blipFill>
        <p:spPr>
          <a:xfrm>
            <a:off x="5658447" y="1324366"/>
            <a:ext cx="2675663" cy="31810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61" y="1298341"/>
            <a:ext cx="2213032" cy="3125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66" y="4028756"/>
            <a:ext cx="2136119" cy="3021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4" y="4005064"/>
            <a:ext cx="2322338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3" y="4005064"/>
            <a:ext cx="2169618" cy="3068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115328" cy="4773144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Место работы: г.</a:t>
            </a:r>
            <a:r>
              <a:rPr lang="en-US" dirty="0" smtClean="0"/>
              <a:t> </a:t>
            </a:r>
            <a:r>
              <a:rPr lang="ru-RU" dirty="0" smtClean="0"/>
              <a:t>Якутск, Якутский колледжа связи и энергетики им. П.И.Дудкина, преподаватель информационных дисциплин.</a:t>
            </a:r>
          </a:p>
          <a:p>
            <a:pPr algn="just"/>
            <a:r>
              <a:rPr lang="ru-RU" dirty="0" smtClean="0"/>
              <a:t>Стаж работы 8,5 лет.</a:t>
            </a:r>
            <a:endParaRPr lang="ru-RU" b="1" dirty="0" smtClean="0"/>
          </a:p>
          <a:p>
            <a:pPr algn="just"/>
            <a:r>
              <a:rPr lang="ru-RU" dirty="0" smtClean="0"/>
              <a:t>Заявленная квалификационная категория: первая</a:t>
            </a:r>
          </a:p>
          <a:p>
            <a:pPr algn="just"/>
            <a:r>
              <a:rPr lang="ru-RU" dirty="0" smtClean="0"/>
              <a:t>Образование:</a:t>
            </a:r>
          </a:p>
          <a:p>
            <a:pPr lvl="1" algn="just"/>
            <a:r>
              <a:rPr lang="ru-RU" dirty="0" err="1" smtClean="0"/>
              <a:t>Специалитет</a:t>
            </a:r>
            <a:r>
              <a:rPr lang="ru-RU" dirty="0" smtClean="0"/>
              <a:t>. ГОУ ВПО </a:t>
            </a:r>
            <a:r>
              <a:rPr lang="en-US" dirty="0" smtClean="0"/>
              <a:t>«</a:t>
            </a:r>
            <a:r>
              <a:rPr lang="ru-RU" dirty="0" smtClean="0"/>
              <a:t>Якутский государственный инженерно-технический институт</a:t>
            </a:r>
            <a:r>
              <a:rPr lang="en-US" dirty="0" smtClean="0"/>
              <a:t>», 201</a:t>
            </a:r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г.в. Инженер </a:t>
            </a:r>
            <a:r>
              <a:rPr lang="ru-RU" dirty="0"/>
              <a:t>по специальности «Программное обеспечение вычислительной техники и автоматизированных систем»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5"/>
            <a:ext cx="8964488" cy="43204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13" y="3116211"/>
            <a:ext cx="2744105" cy="37718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908177"/>
            <a:ext cx="8820472" cy="41618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студентов (российские)</a:t>
            </a:r>
            <a:endParaRPr lang="ru-RU" sz="2800" b="1" dirty="0"/>
          </a:p>
        </p:txBody>
      </p:sp>
      <p:sp>
        <p:nvSpPr>
          <p:cNvPr id="2" name="AutoShape 4" descr="https://thumb.cloud.mail.ru/thumb/xw1/2018-03-23%2014.34.49.JPG?x-email=marias-888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1324366"/>
            <a:ext cx="2160240" cy="3055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23226" t="13601" r="48425" b="15000"/>
          <a:stretch/>
        </p:blipFill>
        <p:spPr>
          <a:xfrm>
            <a:off x="2639343" y="1348366"/>
            <a:ext cx="2140020" cy="30316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23226" t="13601" r="47637" b="15000"/>
          <a:stretch/>
        </p:blipFill>
        <p:spPr>
          <a:xfrm>
            <a:off x="6156176" y="3165917"/>
            <a:ext cx="2664296" cy="36724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921" y="1366419"/>
            <a:ext cx="2192509" cy="30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7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35662" y="6097701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VII </a:t>
            </a:r>
            <a:r>
              <a:rPr lang="ru-RU" sz="2000" dirty="0" smtClean="0"/>
              <a:t>Открытый региональный Чемпионат </a:t>
            </a:r>
            <a:r>
              <a:rPr lang="en-US" sz="2000" dirty="0" smtClean="0"/>
              <a:t>WSR</a:t>
            </a:r>
            <a:r>
              <a:rPr lang="ru-RU" sz="2000" dirty="0" smtClean="0"/>
              <a:t> 201</a:t>
            </a:r>
            <a:r>
              <a:rPr lang="en-US" sz="2000" dirty="0" smtClean="0"/>
              <a:t>9</a:t>
            </a:r>
            <a:r>
              <a:rPr lang="ru-RU" sz="2000" dirty="0" smtClean="0"/>
              <a:t> РС(Я). Молодые профессионалы и Юниоры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5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09" y="3805542"/>
            <a:ext cx="3096345" cy="23222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09" y="1258615"/>
            <a:ext cx="3710643" cy="2469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3" y="1261651"/>
            <a:ext cx="3692851" cy="2463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8" y="3799378"/>
            <a:ext cx="3437753" cy="22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8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408" y="5119208"/>
            <a:ext cx="4968552" cy="94096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Участники ГАПОУ РС(Я) на награждении в КЦ </a:t>
            </a:r>
            <a:r>
              <a:rPr lang="ru-RU" sz="1800" b="1" dirty="0" err="1" smtClean="0"/>
              <a:t>Сергеляхские</a:t>
            </a:r>
            <a:r>
              <a:rPr lang="ru-RU" sz="1800" b="1" dirty="0" smtClean="0"/>
              <a:t> огни</a:t>
            </a:r>
            <a:endParaRPr lang="ru-RU" sz="18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16016" y="3755354"/>
            <a:ext cx="4104456" cy="1512168"/>
          </a:xfrm>
          <a:prstGeom prst="rect">
            <a:avLst/>
          </a:prstGeom>
        </p:spPr>
        <p:txBody>
          <a:bodyPr vert="horz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/>
              <a:t>Наша команда компетенции «ИТ-решения для бизнеса на платформе 1С: Предприятие» на закрытии Чемпионата </a:t>
            </a:r>
            <a:r>
              <a:rPr lang="en-US" sz="2200" b="1" dirty="0" err="1" smtClean="0"/>
              <a:t>Worldskills</a:t>
            </a:r>
            <a:endParaRPr lang="ru-RU" sz="2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73088"/>
            <a:ext cx="4247964" cy="2831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1" y="3739394"/>
            <a:ext cx="4192946" cy="2358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1" y="1007824"/>
            <a:ext cx="3938516" cy="26256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496" y="6132182"/>
            <a:ext cx="910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VII </a:t>
            </a:r>
            <a:r>
              <a:rPr lang="ru-RU" sz="2000" dirty="0" smtClean="0"/>
              <a:t>Открытый региональный Чемпионат </a:t>
            </a:r>
            <a:r>
              <a:rPr lang="en-US" sz="2000" dirty="0" smtClean="0"/>
              <a:t>WSR</a:t>
            </a:r>
            <a:r>
              <a:rPr lang="ru-RU" sz="2000" dirty="0" smtClean="0"/>
              <a:t> 201</a:t>
            </a:r>
            <a:r>
              <a:rPr lang="en-US" sz="2000" dirty="0" smtClean="0"/>
              <a:t>9</a:t>
            </a:r>
            <a:r>
              <a:rPr lang="ru-RU" sz="2000" dirty="0" smtClean="0"/>
              <a:t> РС(Я). Молодые профессионалы и Юниоры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26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752" y="6348644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VII </a:t>
            </a:r>
            <a:r>
              <a:rPr lang="ru-RU" sz="2000" dirty="0" smtClean="0"/>
              <a:t>Открытый региональный Чемпионат </a:t>
            </a:r>
            <a:r>
              <a:rPr lang="en-US" sz="2000" dirty="0" smtClean="0"/>
              <a:t>WSR</a:t>
            </a:r>
            <a:r>
              <a:rPr lang="ru-RU" sz="2000" dirty="0" smtClean="0"/>
              <a:t> 201</a:t>
            </a:r>
            <a:r>
              <a:rPr lang="en-US" sz="2000" dirty="0" smtClean="0"/>
              <a:t>9</a:t>
            </a:r>
            <a:r>
              <a:rPr lang="ru-RU" sz="2000" dirty="0" smtClean="0"/>
              <a:t> РС(Я). Вручение наград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5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01019"/>
            <a:ext cx="3923373" cy="26155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05" y="1125773"/>
            <a:ext cx="3923373" cy="2615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77634"/>
            <a:ext cx="3743112" cy="2495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7" y="3816957"/>
            <a:ext cx="3681251" cy="24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6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6150114"/>
            <a:ext cx="8940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VIII </a:t>
            </a:r>
            <a:r>
              <a:rPr lang="ru-RU" sz="2000" dirty="0" smtClean="0"/>
              <a:t>Открытый региональный Чемпионат </a:t>
            </a:r>
            <a:r>
              <a:rPr lang="en-US" sz="2000" dirty="0" smtClean="0"/>
              <a:t>WSR</a:t>
            </a:r>
            <a:r>
              <a:rPr lang="ru-RU" sz="2000" dirty="0" smtClean="0"/>
              <a:t> 201</a:t>
            </a:r>
            <a:r>
              <a:rPr lang="en-US" sz="2000" dirty="0" smtClean="0"/>
              <a:t>9</a:t>
            </a:r>
            <a:r>
              <a:rPr lang="ru-RU" sz="2000" dirty="0" smtClean="0"/>
              <a:t> РС(Я). Молодые профессионалы и Юниоры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5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 r="1090" b="37358"/>
          <a:stretch/>
        </p:blipFill>
        <p:spPr>
          <a:xfrm>
            <a:off x="3458661" y="953344"/>
            <a:ext cx="2226678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6" b="48950"/>
          <a:stretch/>
        </p:blipFill>
        <p:spPr>
          <a:xfrm>
            <a:off x="140518" y="953344"/>
            <a:ext cx="3168557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6" b="48950"/>
          <a:stretch/>
        </p:blipFill>
        <p:spPr>
          <a:xfrm>
            <a:off x="5816597" y="917340"/>
            <a:ext cx="3168557" cy="2448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-40" b="37400"/>
          <a:stretch/>
        </p:blipFill>
        <p:spPr>
          <a:xfrm>
            <a:off x="153490" y="2961333"/>
            <a:ext cx="3167081" cy="3168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2264" b="37400"/>
          <a:stretch/>
        </p:blipFill>
        <p:spPr>
          <a:xfrm>
            <a:off x="3279355" y="3115506"/>
            <a:ext cx="309607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2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-9" b="47900"/>
          <a:stretch/>
        </p:blipFill>
        <p:spPr>
          <a:xfrm>
            <a:off x="3503004" y="929622"/>
            <a:ext cx="3168080" cy="244827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4008" y="4273846"/>
            <a:ext cx="4104456" cy="1512168"/>
          </a:xfrm>
          <a:prstGeom prst="rect">
            <a:avLst/>
          </a:prstGeom>
        </p:spPr>
        <p:txBody>
          <a:bodyPr vert="horz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/>
              <a:t>Наша команда компетенции «ИТ-решения для бизнеса на платформе 1С: Предприятие» на закрытии Чемпионата </a:t>
            </a:r>
            <a:r>
              <a:rPr lang="en-US" sz="2200" b="1" dirty="0" err="1" smtClean="0"/>
              <a:t>Worldskills</a:t>
            </a:r>
            <a:endParaRPr lang="ru-RU" sz="2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201" r="-32" b="36350"/>
          <a:stretch/>
        </p:blipFill>
        <p:spPr>
          <a:xfrm>
            <a:off x="106355" y="929622"/>
            <a:ext cx="3167369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6" b="36350"/>
          <a:stretch/>
        </p:blipFill>
        <p:spPr>
          <a:xfrm>
            <a:off x="5771928" y="2185948"/>
            <a:ext cx="3168557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6" b="26901"/>
          <a:stretch/>
        </p:blipFill>
        <p:spPr>
          <a:xfrm>
            <a:off x="1259632" y="2846123"/>
            <a:ext cx="3168557" cy="31683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6355" y="6384806"/>
            <a:ext cx="890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VII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ru-RU" dirty="0"/>
              <a:t>Открытый региональный Чемпионат </a:t>
            </a:r>
            <a:r>
              <a:rPr lang="en-US" dirty="0"/>
              <a:t>WSR</a:t>
            </a:r>
            <a:r>
              <a:rPr lang="ru-RU" dirty="0"/>
              <a:t> 201</a:t>
            </a:r>
            <a:r>
              <a:rPr lang="en-US" dirty="0"/>
              <a:t>9</a:t>
            </a:r>
            <a:r>
              <a:rPr lang="ru-RU" dirty="0"/>
              <a:t> РС(Я). Вручение наград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28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8" y="984552"/>
            <a:ext cx="3417467" cy="25577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6355" y="6384806"/>
            <a:ext cx="890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IX </a:t>
            </a:r>
            <a:r>
              <a:rPr lang="ru-RU" dirty="0"/>
              <a:t>Открытый региональный Чемпионат </a:t>
            </a:r>
            <a:r>
              <a:rPr lang="en-US" dirty="0"/>
              <a:t>WSR</a:t>
            </a:r>
            <a:r>
              <a:rPr lang="ru-RU" dirty="0"/>
              <a:t> </a:t>
            </a:r>
            <a:r>
              <a:rPr lang="ru-RU" dirty="0" smtClean="0"/>
              <a:t>20</a:t>
            </a:r>
            <a:r>
              <a:rPr lang="en-US" dirty="0" smtClean="0"/>
              <a:t>21</a:t>
            </a:r>
            <a:r>
              <a:rPr lang="ru-RU" dirty="0" smtClean="0"/>
              <a:t> </a:t>
            </a:r>
            <a:r>
              <a:rPr lang="ru-RU" dirty="0"/>
              <a:t>РС(Я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9" y="2704325"/>
            <a:ext cx="2813299" cy="3758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79719"/>
            <a:ext cx="3430384" cy="25674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75" y="2709752"/>
            <a:ext cx="2750548" cy="367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43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58280" cy="92867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Эффективность работы по программно-методическому сопровождению образовательного процесса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857232"/>
            <a:ext cx="8358246" cy="60007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200" dirty="0" smtClean="0"/>
              <a:t>Информация о разработке в соответствии с требованиями ФГОС:</a:t>
            </a:r>
          </a:p>
          <a:p>
            <a:pPr algn="just">
              <a:buNone/>
            </a:pPr>
            <a:r>
              <a:rPr lang="ru-RU" sz="1200" b="1" dirty="0" smtClean="0"/>
              <a:t>- рабочие программы:</a:t>
            </a:r>
          </a:p>
          <a:p>
            <a:pPr lvl="0" algn="just"/>
            <a:r>
              <a:rPr lang="ru-RU" sz="1200" dirty="0" smtClean="0"/>
              <a:t>Основы проектирования баз данных;</a:t>
            </a:r>
          </a:p>
          <a:p>
            <a:pPr lvl="0" algn="just"/>
            <a:r>
              <a:rPr lang="ru-RU" sz="1200" dirty="0"/>
              <a:t>ПМ </a:t>
            </a:r>
            <a:r>
              <a:rPr lang="ru-RU" sz="1200" dirty="0" smtClean="0"/>
              <a:t>01. </a:t>
            </a:r>
            <a:r>
              <a:rPr lang="ru-RU" sz="1200" dirty="0"/>
              <a:t>Эксплуатация автоматизированных (информационных) систем в защищенном исполнении</a:t>
            </a:r>
          </a:p>
          <a:p>
            <a:pPr lvl="1" algn="just"/>
            <a:r>
              <a:rPr lang="ru-RU" sz="1200" dirty="0" smtClean="0"/>
              <a:t>МДК 01.02 Базы данных</a:t>
            </a:r>
          </a:p>
          <a:p>
            <a:pPr lvl="0" algn="just"/>
            <a:r>
              <a:rPr lang="ru-RU" sz="1200" dirty="0" smtClean="0"/>
              <a:t>ПМ 02</a:t>
            </a:r>
            <a:r>
              <a:rPr lang="ru-RU" sz="1200" dirty="0"/>
              <a:t>. </a:t>
            </a:r>
            <a:r>
              <a:rPr lang="ru-RU" sz="1200" dirty="0" smtClean="0"/>
              <a:t>Осуществление интеграции программных модулей</a:t>
            </a:r>
          </a:p>
          <a:p>
            <a:pPr lvl="1" algn="just"/>
            <a:r>
              <a:rPr lang="ru-RU" sz="1200" dirty="0" smtClean="0"/>
              <a:t>МДК 02.02. Инструментальные средства разработки программного обеспечения</a:t>
            </a:r>
          </a:p>
          <a:p>
            <a:pPr lvl="0" algn="just"/>
            <a:r>
              <a:rPr lang="ru-RU" sz="1200" dirty="0" smtClean="0"/>
              <a:t>ПМ 05. Проектирование и разработка информационных систем </a:t>
            </a:r>
          </a:p>
          <a:p>
            <a:pPr lvl="1" algn="just"/>
            <a:r>
              <a:rPr lang="ru-RU" sz="1200" dirty="0" smtClean="0"/>
              <a:t>МДК 05.03</a:t>
            </a:r>
            <a:r>
              <a:rPr lang="ru-RU" sz="1200" dirty="0"/>
              <a:t>. Тестирование информационных </a:t>
            </a:r>
            <a:r>
              <a:rPr lang="ru-RU" sz="1200" dirty="0" smtClean="0"/>
              <a:t>систем</a:t>
            </a:r>
          </a:p>
          <a:p>
            <a:pPr algn="just">
              <a:buNone/>
            </a:pPr>
            <a:r>
              <a:rPr lang="ru-RU" sz="1200" dirty="0" smtClean="0"/>
              <a:t>- </a:t>
            </a:r>
            <a:r>
              <a:rPr lang="ru-RU" sz="1200" b="1" dirty="0" smtClean="0"/>
              <a:t>учебно-методический комплекс по дисциплинам:</a:t>
            </a:r>
          </a:p>
          <a:p>
            <a:pPr lvl="0" algn="just"/>
            <a:r>
              <a:rPr lang="ru-RU" sz="1200" dirty="0"/>
              <a:t>Основы проектирования баз данных;</a:t>
            </a:r>
          </a:p>
          <a:p>
            <a:pPr lvl="0" algn="just"/>
            <a:r>
              <a:rPr lang="ru-RU" sz="1200" dirty="0" smtClean="0"/>
              <a:t>МДК </a:t>
            </a:r>
            <a:r>
              <a:rPr lang="ru-RU" sz="1200" dirty="0"/>
              <a:t>02.02. Инструментальные средства разработки программного </a:t>
            </a:r>
            <a:r>
              <a:rPr lang="ru-RU" sz="1200" dirty="0" smtClean="0"/>
              <a:t>обеспечения</a:t>
            </a:r>
          </a:p>
          <a:p>
            <a:pPr lvl="0" algn="just"/>
            <a:r>
              <a:rPr lang="ru-RU" sz="1200" dirty="0" smtClean="0"/>
              <a:t>МДК </a:t>
            </a:r>
            <a:r>
              <a:rPr lang="ru-RU" sz="1200" dirty="0"/>
              <a:t>01.02 Базы данных</a:t>
            </a:r>
          </a:p>
          <a:p>
            <a:pPr lvl="0" algn="just">
              <a:buNone/>
            </a:pPr>
            <a:r>
              <a:rPr lang="ru-RU" sz="1200" b="1" dirty="0" smtClean="0"/>
              <a:t>- методические рекомендации по:</a:t>
            </a:r>
          </a:p>
          <a:p>
            <a:pPr lvl="0" algn="just"/>
            <a:r>
              <a:rPr lang="ru-RU" sz="1200" dirty="0" smtClean="0"/>
              <a:t>Оформлению и выполнению курсовых работ по </a:t>
            </a:r>
            <a:r>
              <a:rPr lang="ru-RU" sz="1200" dirty="0"/>
              <a:t>МДК 02.02. Инструментальные средства разработки программного обеспечения</a:t>
            </a:r>
          </a:p>
          <a:p>
            <a:pPr lvl="0" algn="just"/>
            <a:r>
              <a:rPr lang="ru-RU" sz="1200" dirty="0" smtClean="0"/>
              <a:t>Оформлению и выполнению практических работ по </a:t>
            </a:r>
            <a:endParaRPr lang="en-US" sz="1200" dirty="0" smtClean="0"/>
          </a:p>
          <a:p>
            <a:pPr lvl="1" algn="just"/>
            <a:r>
              <a:rPr lang="ru-RU" sz="1200" dirty="0"/>
              <a:t>О</a:t>
            </a:r>
            <a:r>
              <a:rPr lang="ru-RU" sz="1200" dirty="0" smtClean="0"/>
              <a:t>сновы </a:t>
            </a:r>
            <a:r>
              <a:rPr lang="ru-RU" sz="1200" dirty="0"/>
              <a:t>проектирования баз данных;</a:t>
            </a:r>
          </a:p>
          <a:p>
            <a:pPr lvl="1" algn="just"/>
            <a:r>
              <a:rPr lang="ru-RU" sz="1200" dirty="0" smtClean="0"/>
              <a:t>МДК 02.02</a:t>
            </a:r>
            <a:r>
              <a:rPr lang="ru-RU" sz="1200" dirty="0"/>
              <a:t>. Инструментальные средства разработки программного </a:t>
            </a:r>
            <a:r>
              <a:rPr lang="ru-RU" sz="1200" dirty="0" smtClean="0"/>
              <a:t>обеспечения</a:t>
            </a:r>
          </a:p>
          <a:p>
            <a:pPr lvl="1" algn="just"/>
            <a:r>
              <a:rPr lang="ru-RU" sz="1200" dirty="0"/>
              <a:t>МДК 01.02 Базы </a:t>
            </a:r>
            <a:r>
              <a:rPr lang="ru-RU" sz="1200" dirty="0" smtClean="0"/>
              <a:t>данных</a:t>
            </a:r>
            <a:endParaRPr lang="ru-RU" sz="1200" dirty="0"/>
          </a:p>
          <a:p>
            <a:pPr algn="just">
              <a:buNone/>
            </a:pPr>
            <a:r>
              <a:rPr lang="ru-RU" sz="1200" b="1" dirty="0" smtClean="0"/>
              <a:t>- фонды оценочных средств по дисциплинам:</a:t>
            </a:r>
          </a:p>
          <a:p>
            <a:pPr lvl="0" algn="just"/>
            <a:r>
              <a:rPr lang="ru-RU" sz="1200" dirty="0" smtClean="0"/>
              <a:t>Основы </a:t>
            </a:r>
            <a:r>
              <a:rPr lang="ru-RU" sz="1200" dirty="0"/>
              <a:t>проектирования баз данных;</a:t>
            </a:r>
          </a:p>
          <a:p>
            <a:pPr lvl="0" algn="just"/>
            <a:r>
              <a:rPr lang="ru-RU" sz="1200" dirty="0"/>
              <a:t>МДК 02.02. Инструментальные средства разработки программного </a:t>
            </a:r>
            <a:r>
              <a:rPr lang="ru-RU" sz="1200" dirty="0" smtClean="0"/>
              <a:t>обеспечения</a:t>
            </a:r>
            <a:endParaRPr lang="ru-RU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Использование новых образовательных технологий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2060848"/>
            <a:ext cx="8064896" cy="4153672"/>
          </a:xfrm>
        </p:spPr>
        <p:txBody>
          <a:bodyPr>
            <a:normAutofit/>
          </a:bodyPr>
          <a:lstStyle/>
          <a:p>
            <a:pPr marL="0" indent="447675" algn="just">
              <a:buFont typeface="+mj-lt"/>
              <a:buAutoNum type="arabicPeriod"/>
              <a:tabLst>
                <a:tab pos="447675" algn="l"/>
              </a:tabLst>
            </a:pPr>
            <a:r>
              <a:rPr lang="sah-RU" dirty="0" smtClean="0"/>
              <a:t>Использование в образовательном процессе систему дистанционного образования </a:t>
            </a:r>
            <a:r>
              <a:rPr lang="en-US" dirty="0" err="1" smtClean="0"/>
              <a:t>Moodle</a:t>
            </a:r>
            <a:r>
              <a:rPr lang="ru-RU" dirty="0" smtClean="0"/>
              <a:t>. Разработка курсов по преподаваемым дисциплинам:</a:t>
            </a:r>
          </a:p>
          <a:p>
            <a:pPr marL="651510" lvl="1" indent="-285750">
              <a:buFont typeface="Arial" pitchFamily="34" charset="0"/>
              <a:buChar char="•"/>
            </a:pPr>
            <a:r>
              <a:rPr lang="ru-RU" dirty="0" smtClean="0"/>
              <a:t>ОП 08. Основы проектирования баз данных</a:t>
            </a:r>
          </a:p>
          <a:p>
            <a:pPr marL="651510" lvl="1" indent="-285750">
              <a:buFont typeface="Arial" pitchFamily="34" charset="0"/>
              <a:buChar char="•"/>
            </a:pPr>
            <a:r>
              <a:rPr lang="ru-RU" dirty="0" smtClean="0"/>
              <a:t>МДК 02.02. Инструментальные средства разработки программного обеспечения</a:t>
            </a:r>
          </a:p>
          <a:p>
            <a:pPr marL="651510" lvl="1" indent="-285750">
              <a:buFont typeface="Arial" pitchFamily="34" charset="0"/>
              <a:buChar char="•"/>
            </a:pPr>
            <a:r>
              <a:rPr lang="ru-RU" dirty="0" smtClean="0"/>
              <a:t>МДК 01.02. Базы данных</a:t>
            </a:r>
          </a:p>
          <a:p>
            <a:pPr marL="0" indent="447675" algn="just">
              <a:buFont typeface="+mj-lt"/>
              <a:buAutoNum type="arabicPeriod"/>
              <a:tabLst>
                <a:tab pos="447675" algn="l"/>
              </a:tabLst>
            </a:pPr>
            <a:endParaRPr lang="sah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534752" cy="36004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Дистанционные образовательные курсы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размещены в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do.yakse.ru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1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4"/>
          <a:srcRect l="1" t="11526" r="19826" b="11332"/>
          <a:stretch/>
        </p:blipFill>
        <p:spPr>
          <a:xfrm>
            <a:off x="107504" y="1404784"/>
            <a:ext cx="5987008" cy="324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9201" r="17713" b="10800"/>
          <a:stretch/>
        </p:blipFill>
        <p:spPr>
          <a:xfrm>
            <a:off x="-5672" y="4682872"/>
            <a:ext cx="4104456" cy="1963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-1" t="20600" r="11413" b="12201"/>
          <a:stretch/>
        </p:blipFill>
        <p:spPr>
          <a:xfrm>
            <a:off x="2293765" y="4913784"/>
            <a:ext cx="4556470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-400" t="19201" r="1177" b="9400"/>
          <a:stretch/>
        </p:blipFill>
        <p:spPr>
          <a:xfrm>
            <a:off x="4851449" y="4331113"/>
            <a:ext cx="4248472" cy="1719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18689" r="4651" b="9913"/>
          <a:stretch/>
        </p:blipFill>
        <p:spPr>
          <a:xfrm>
            <a:off x="4932583" y="1920594"/>
            <a:ext cx="4167338" cy="17553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964488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8514954" cy="6336704"/>
          </a:xfrm>
        </p:spPr>
        <p:txBody>
          <a:bodyPr>
            <a:noAutofit/>
          </a:bodyPr>
          <a:lstStyle/>
          <a:p>
            <a:pPr marL="0" lvl="0" indent="444500" algn="just">
              <a:buNone/>
            </a:pPr>
            <a:endParaRPr lang="ru-RU" sz="1600" dirty="0" smtClean="0"/>
          </a:p>
          <a:p>
            <a:pPr marL="0" lvl="0" indent="444500" algn="just">
              <a:buNone/>
            </a:pPr>
            <a:r>
              <a:rPr lang="ru-RU" sz="1600" dirty="0" smtClean="0"/>
              <a:t>1</a:t>
            </a:r>
            <a:r>
              <a:rPr lang="ru-RU" sz="1600" dirty="0"/>
              <a:t>. В ФГБОУ высшего образования «Московский политехнический университет» по дополнительной профессиональной подготовке по программе «Практика и методика реализации образовательных программ среднего профессионального образования с учетом спецификации стандартов </a:t>
            </a:r>
            <a:r>
              <a:rPr lang="ru-RU" sz="1600" dirty="0" err="1"/>
              <a:t>Ворлдскиллс</a:t>
            </a:r>
            <a:r>
              <a:rPr lang="ru-RU" sz="1600" dirty="0"/>
              <a:t> по компетенции «IT-решения для бизнеса на платформе 1С: Предприятие» , 2019 - 76 ч</a:t>
            </a:r>
            <a:r>
              <a:rPr lang="ru-RU" sz="1600" dirty="0" smtClean="0"/>
              <a:t>. </a:t>
            </a:r>
            <a:r>
              <a:rPr lang="ru-RU" sz="1600" i="1" dirty="0" smtClean="0"/>
              <a:t>(с защитой ИГА в виде сдачи </a:t>
            </a:r>
            <a:r>
              <a:rPr lang="ru-RU" sz="1600" i="1" dirty="0" err="1" smtClean="0"/>
              <a:t>демоэкзамена</a:t>
            </a:r>
            <a:r>
              <a:rPr lang="ru-RU" sz="1600" i="1" dirty="0" smtClean="0"/>
              <a:t> по компетенции и получением </a:t>
            </a:r>
            <a:r>
              <a:rPr lang="ru-RU" sz="1600" i="1" dirty="0" err="1" smtClean="0"/>
              <a:t>Скиллпаспорта</a:t>
            </a:r>
            <a:r>
              <a:rPr lang="ru-RU" sz="1600" i="1" dirty="0" smtClean="0"/>
              <a:t>)</a:t>
            </a:r>
          </a:p>
          <a:p>
            <a:pPr marL="0" lvl="0" indent="444500" algn="just">
              <a:buNone/>
            </a:pPr>
            <a:endParaRPr lang="en-US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846" y="2588642"/>
            <a:ext cx="3012353" cy="4261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0075" t="22001" r="21651" b="5201"/>
          <a:stretch/>
        </p:blipFill>
        <p:spPr>
          <a:xfrm>
            <a:off x="4555383" y="3249826"/>
            <a:ext cx="4181926" cy="29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опыта и ИКТ компетентность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1438" y="1700808"/>
            <a:ext cx="8045018" cy="4752528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300" b="1" dirty="0" smtClean="0"/>
              <a:t>2017-2018   </a:t>
            </a:r>
            <a:r>
              <a:rPr lang="ru-RU" sz="1300" dirty="0" smtClean="0"/>
              <a:t>                                                                                                                                                     </a:t>
            </a:r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300" dirty="0" smtClean="0"/>
              <a:t>Подготовка </a:t>
            </a:r>
            <a:r>
              <a:rPr lang="ru-RU" sz="1300" dirty="0"/>
              <a:t>и проведение в качестве Главного эксперта VI Открытого Регионального чемпионата «Молодые профессионалы» (</a:t>
            </a:r>
            <a:r>
              <a:rPr lang="ru-RU" sz="1300" dirty="0" err="1"/>
              <a:t>WorldSkills</a:t>
            </a:r>
            <a:r>
              <a:rPr lang="ru-RU" sz="1300" dirty="0"/>
              <a:t> </a:t>
            </a:r>
            <a:r>
              <a:rPr lang="ru-RU" sz="1300" dirty="0" err="1"/>
              <a:t>Russia</a:t>
            </a:r>
            <a:r>
              <a:rPr lang="ru-RU" sz="1300" dirty="0"/>
              <a:t>) по компетенции "ИТ-решения для бизнеса на платформе 1С: Предприятие 8" (</a:t>
            </a:r>
            <a:r>
              <a:rPr lang="ru-RU" sz="1300" dirty="0" err="1"/>
              <a:t>презентационнный</a:t>
            </a:r>
            <a:r>
              <a:rPr lang="ru-RU" sz="1300" dirty="0"/>
              <a:t>)                                                                                                                                                </a:t>
            </a:r>
            <a:endParaRPr lang="ru-RU" sz="1300" dirty="0" smtClean="0"/>
          </a:p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300" b="1" dirty="0" smtClean="0"/>
              <a:t>2018-2019</a:t>
            </a:r>
            <a:endParaRPr lang="en-US" sz="1300" b="1" dirty="0" smtClean="0"/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300" dirty="0" smtClean="0"/>
              <a:t>Подготовка </a:t>
            </a:r>
            <a:r>
              <a:rPr lang="ru-RU" sz="1300" dirty="0"/>
              <a:t>и проведение в качестве Главного эксперта VII Открытого Регионального чемпионата «Молодые профессионалы» (</a:t>
            </a:r>
            <a:r>
              <a:rPr lang="ru-RU" sz="1300" dirty="0" err="1"/>
              <a:t>WorldSkills</a:t>
            </a:r>
            <a:r>
              <a:rPr lang="ru-RU" sz="1300" dirty="0"/>
              <a:t> </a:t>
            </a:r>
            <a:r>
              <a:rPr lang="ru-RU" sz="1300" dirty="0" err="1"/>
              <a:t>Russia</a:t>
            </a:r>
            <a:r>
              <a:rPr lang="ru-RU" sz="1300" dirty="0"/>
              <a:t>) по компетенции “ИТ-решения для бизнеса на платформе 1С: Предприятие 8”</a:t>
            </a:r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300" dirty="0" smtClean="0"/>
              <a:t>Подготовка </a:t>
            </a:r>
            <a:r>
              <a:rPr lang="ru-RU" sz="1300" dirty="0"/>
              <a:t>и проведение в качестве Главного эксперта </a:t>
            </a:r>
            <a:r>
              <a:rPr lang="ru-RU" sz="1300" dirty="0" smtClean="0"/>
              <a:t>Открытого </a:t>
            </a:r>
            <a:r>
              <a:rPr lang="ru-RU" sz="1300" dirty="0"/>
              <a:t>Регионального чемпионата «Юниоры» (</a:t>
            </a:r>
            <a:r>
              <a:rPr lang="ru-RU" sz="1300" dirty="0" err="1"/>
              <a:t>WorldSkills</a:t>
            </a:r>
            <a:r>
              <a:rPr lang="ru-RU" sz="1300" dirty="0"/>
              <a:t> </a:t>
            </a:r>
            <a:r>
              <a:rPr lang="ru-RU" sz="1300" dirty="0" err="1"/>
              <a:t>Russia</a:t>
            </a:r>
            <a:r>
              <a:rPr lang="ru-RU" sz="1300" dirty="0"/>
              <a:t>) по компетенции “ИТ-решения для бизнеса на платформе 1С: Предприятие 8”</a:t>
            </a:r>
          </a:p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300" b="1" dirty="0"/>
              <a:t>2019-2020</a:t>
            </a:r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300" dirty="0" smtClean="0"/>
              <a:t>Подготовка </a:t>
            </a:r>
            <a:r>
              <a:rPr lang="ru-RU" sz="1300" dirty="0"/>
              <a:t>и проведение в качестве Главного </a:t>
            </a:r>
            <a:r>
              <a:rPr lang="ru-RU" sz="1300" dirty="0" smtClean="0"/>
              <a:t>эксперта </a:t>
            </a:r>
            <a:r>
              <a:rPr lang="ru-RU" sz="1300" dirty="0"/>
              <a:t>О</a:t>
            </a:r>
            <a:r>
              <a:rPr lang="ru-RU" sz="1300" dirty="0" smtClean="0"/>
              <a:t>ткрытого </a:t>
            </a:r>
            <a:r>
              <a:rPr lang="ru-RU" sz="1300" dirty="0"/>
              <a:t>Регионального чемпионата «Юниоры» (</a:t>
            </a:r>
            <a:r>
              <a:rPr lang="ru-RU" sz="1300" dirty="0" err="1"/>
              <a:t>WorldSkills</a:t>
            </a:r>
            <a:r>
              <a:rPr lang="ru-RU" sz="1300" dirty="0"/>
              <a:t> </a:t>
            </a:r>
            <a:r>
              <a:rPr lang="ru-RU" sz="1300" dirty="0" err="1"/>
              <a:t>Russia</a:t>
            </a:r>
            <a:r>
              <a:rPr lang="ru-RU" sz="1300" dirty="0"/>
              <a:t>) по компетенции “ИТ-решения для бизнеса на платформе 1С: Предприятие 8”                        </a:t>
            </a:r>
            <a:endParaRPr lang="ru-RU" sz="1300" dirty="0" smtClean="0"/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300" dirty="0" smtClean="0"/>
              <a:t>Подготовка </a:t>
            </a:r>
            <a:r>
              <a:rPr lang="ru-RU" sz="1300" dirty="0"/>
              <a:t>и проведение VIII Открытого Регионального чемпионата «Молодые профессионалы» (</a:t>
            </a:r>
            <a:r>
              <a:rPr lang="ru-RU" sz="1300" dirty="0" err="1"/>
              <a:t>WorldSkills</a:t>
            </a:r>
            <a:r>
              <a:rPr lang="ru-RU" sz="1300" dirty="0"/>
              <a:t> </a:t>
            </a:r>
            <a:r>
              <a:rPr lang="ru-RU" sz="1300" dirty="0" err="1"/>
              <a:t>Russia</a:t>
            </a:r>
            <a:r>
              <a:rPr lang="ru-RU" sz="1300" dirty="0"/>
              <a:t>) по компетенции “ИТ-решения для бизнеса на платформе 1С: Предприятие 8”                                           </a:t>
            </a:r>
            <a:endParaRPr lang="ru-RU" sz="13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802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опыта и ИКТ компетентность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064896" cy="4824536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400" b="1" dirty="0" smtClean="0"/>
              <a:t>2019-2020</a:t>
            </a:r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400" dirty="0" smtClean="0"/>
              <a:t>Проведение </a:t>
            </a:r>
            <a:r>
              <a:rPr lang="ru-RU" sz="1400" dirty="0"/>
              <a:t>курса дополнительного профессионального обучения по стандартам </a:t>
            </a:r>
            <a:r>
              <a:rPr lang="ru-RU" sz="1400" dirty="0" err="1"/>
              <a:t>WorldSkills</a:t>
            </a:r>
            <a:r>
              <a:rPr lang="ru-RU" sz="1400" dirty="0"/>
              <a:t> в рамках проекта занятости населения для пенсионеров по компетенции «IT-решения для бизнеса на платформе 1С: Предприятие 8» (ноябрь-декабрь 2019)</a:t>
            </a:r>
          </a:p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400" b="1" dirty="0"/>
              <a:t>2020-2021</a:t>
            </a:r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400" dirty="0" smtClean="0"/>
              <a:t>Проведение </a:t>
            </a:r>
            <a:r>
              <a:rPr lang="ru-RU" sz="1400" dirty="0"/>
              <a:t>курса дополнительного профессионального обучения по стандартам </a:t>
            </a:r>
            <a:r>
              <a:rPr lang="ru-RU" sz="1400" dirty="0" err="1"/>
              <a:t>WorldSkills</a:t>
            </a:r>
            <a:r>
              <a:rPr lang="ru-RU" sz="1400" dirty="0"/>
              <a:t> в рамках проекта занятости </a:t>
            </a:r>
            <a:r>
              <a:rPr lang="ru-RU" sz="1400" dirty="0" err="1"/>
              <a:t>предпенсионеров</a:t>
            </a:r>
            <a:r>
              <a:rPr lang="ru-RU" sz="1400" dirty="0"/>
              <a:t> по компетенции «IT-решения для бизнеса на платформе 1С: Предприятие 8»  (апрель-март 2020)                                                                                                                                                      </a:t>
            </a:r>
            <a:endParaRPr lang="ru-RU" sz="1400" dirty="0" smtClean="0"/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400" dirty="0" smtClean="0"/>
              <a:t> Проведение </a:t>
            </a:r>
            <a:r>
              <a:rPr lang="ru-RU" sz="1400" dirty="0"/>
              <a:t>курса дополнительного профессионального обучения по стандартам </a:t>
            </a:r>
            <a:r>
              <a:rPr lang="ru-RU" sz="1400" dirty="0" err="1"/>
              <a:t>WorldSkills</a:t>
            </a:r>
            <a:r>
              <a:rPr lang="ru-RU" sz="1400" dirty="0"/>
              <a:t> в рамках проекта занятости для лиц, пострадавших от последствий распространения новой </a:t>
            </a:r>
            <a:r>
              <a:rPr lang="ru-RU" sz="1400" dirty="0" err="1"/>
              <a:t>коронавирусной</a:t>
            </a:r>
            <a:r>
              <a:rPr lang="ru-RU" sz="1400" dirty="0"/>
              <a:t> инфекции по компетенции «IT-решения для бизнеса на платформе 1С: Предприятие 8» (ноябрь 2020)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400" dirty="0" smtClean="0"/>
          </a:p>
          <a:p>
            <a:pPr algn="just">
              <a:lnSpc>
                <a:spcPct val="120000"/>
              </a:lnSpc>
              <a:tabLst>
                <a:tab pos="447675" algn="l"/>
              </a:tabLst>
            </a:pPr>
            <a:r>
              <a:rPr lang="ru-RU" sz="1400" dirty="0" smtClean="0"/>
              <a:t>Была приглашена </a:t>
            </a:r>
            <a:r>
              <a:rPr lang="ru-RU" sz="1400" dirty="0"/>
              <a:t>в качестве главного эксперта муниципального этапа чемпионата "Юниоры" (</a:t>
            </a:r>
            <a:r>
              <a:rPr lang="ru-RU" sz="1400" dirty="0" err="1"/>
              <a:t>WorldSkills</a:t>
            </a:r>
            <a:r>
              <a:rPr lang="ru-RU" sz="1400" dirty="0"/>
              <a:t> </a:t>
            </a:r>
            <a:r>
              <a:rPr lang="ru-RU" sz="1400" dirty="0" err="1"/>
              <a:t>Russia</a:t>
            </a:r>
            <a:r>
              <a:rPr lang="ru-RU" sz="1400" dirty="0"/>
              <a:t>) по компетенции «IT-решения для бизнеса на платформе 1С: Предприятие 8» </a:t>
            </a:r>
            <a:r>
              <a:rPr lang="ru-RU" sz="1400" dirty="0" smtClean="0"/>
              <a:t>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83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опыта и ИКТ компетентность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064896" cy="1800200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400" dirty="0" smtClean="0"/>
              <a:t>2020-2021                                                                                                                                                        </a:t>
            </a:r>
          </a:p>
          <a:p>
            <a:pPr marL="342900" indent="-342900" algn="just">
              <a:lnSpc>
                <a:spcPct val="120000"/>
              </a:lnSpc>
              <a:buAutoNum type="arabicPeriod"/>
              <a:tabLst>
                <a:tab pos="447675" algn="l"/>
              </a:tabLst>
            </a:pPr>
            <a:r>
              <a:rPr lang="ru-RU" sz="1400" dirty="0" smtClean="0"/>
              <a:t>Проведение </a:t>
            </a:r>
            <a:r>
              <a:rPr lang="ru-RU" sz="1400" dirty="0"/>
              <a:t>курса дополнительного профессионального обучения "Разработка решений на платформе "1С: Предприятие 8" (с учетом стандарта </a:t>
            </a:r>
            <a:r>
              <a:rPr lang="ru-RU" sz="1400" dirty="0" err="1"/>
              <a:t>Ворлдскиллс</a:t>
            </a:r>
            <a:r>
              <a:rPr lang="ru-RU" sz="1400" dirty="0"/>
              <a:t> по компетенции  «IT-решения для бизнеса на платформе 1С: Предприятие 8»  в рамках реализации федерального проекта «Кадры для цифровой экономики» национальной программы «Цифровая экономика РФ» (ноябрь 2020)                                                                                                                          </a:t>
            </a:r>
            <a:endParaRPr lang="ru-RU" sz="14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7801" r="1176" b="10801"/>
          <a:stretch/>
        </p:blipFill>
        <p:spPr>
          <a:xfrm>
            <a:off x="251520" y="3428999"/>
            <a:ext cx="5138400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9201" r="1963" b="17800"/>
          <a:stretch/>
        </p:blipFill>
        <p:spPr>
          <a:xfrm>
            <a:off x="2682044" y="4515369"/>
            <a:ext cx="4788024" cy="1730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21212" r="4743" b="13737"/>
          <a:stretch/>
        </p:blipFill>
        <p:spPr>
          <a:xfrm>
            <a:off x="4177708" y="4869160"/>
            <a:ext cx="4932040" cy="18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34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6810" b="34250"/>
          <a:stretch/>
        </p:blipFill>
        <p:spPr>
          <a:xfrm>
            <a:off x="5795863" y="2852936"/>
            <a:ext cx="2952055" cy="3456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Отзывы по курсам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7" r="3234" b="35564"/>
          <a:stretch/>
        </p:blipFill>
        <p:spPr>
          <a:xfrm>
            <a:off x="478397" y="1651664"/>
            <a:ext cx="2154669" cy="208823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9" r="4538" b="31101"/>
          <a:stretch/>
        </p:blipFill>
        <p:spPr>
          <a:xfrm>
            <a:off x="2808682" y="1878230"/>
            <a:ext cx="3024063" cy="2160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2264" b="60500"/>
          <a:stretch/>
        </p:blipFill>
        <p:spPr>
          <a:xfrm>
            <a:off x="5364088" y="1736812"/>
            <a:ext cx="3096071" cy="10081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4538" b="60499"/>
          <a:stretch/>
        </p:blipFill>
        <p:spPr>
          <a:xfrm>
            <a:off x="683568" y="5229200"/>
            <a:ext cx="3024064" cy="1224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0" r="6812" b="27950"/>
          <a:stretch/>
        </p:blipFill>
        <p:spPr>
          <a:xfrm>
            <a:off x="3405886" y="4183352"/>
            <a:ext cx="2952055" cy="9361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0" r="4536" b="30051"/>
          <a:stretch/>
        </p:blipFill>
        <p:spPr>
          <a:xfrm>
            <a:off x="3307598" y="5409220"/>
            <a:ext cx="3024063" cy="792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r="2265" b="38450"/>
          <a:stretch/>
        </p:blipFill>
        <p:spPr>
          <a:xfrm>
            <a:off x="288002" y="3824988"/>
            <a:ext cx="309607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26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4807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опыта. Публикации и сайт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00808"/>
            <a:ext cx="8064896" cy="1872208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447675" algn="l"/>
              </a:tabLst>
            </a:pPr>
            <a:r>
              <a:rPr lang="ru-RU" sz="1600" dirty="0" smtClean="0"/>
              <a:t>2020-2021                                                                                                                                                        </a:t>
            </a:r>
          </a:p>
          <a:p>
            <a:pPr marL="342900" indent="-342900" algn="just">
              <a:lnSpc>
                <a:spcPct val="120000"/>
              </a:lnSpc>
              <a:buFont typeface="Wingdings"/>
              <a:buAutoNum type="arabicPeriod"/>
              <a:tabLst>
                <a:tab pos="447675" algn="l"/>
              </a:tabLst>
            </a:pPr>
            <a:r>
              <a:rPr lang="ru-RU" sz="1600" dirty="0"/>
              <a:t>Создание личного персонального сайта в образовательный социальной сети "nsportal.ru" для коллег и студентов. </a:t>
            </a:r>
          </a:p>
          <a:p>
            <a:pPr marL="342900" indent="-342900" algn="just">
              <a:lnSpc>
                <a:spcPct val="120000"/>
              </a:lnSpc>
              <a:buAutoNum type="arabicPeriod"/>
              <a:tabLst>
                <a:tab pos="447675" algn="l"/>
              </a:tabLst>
            </a:pPr>
            <a:r>
              <a:rPr lang="ru-RU" sz="1600" dirty="0" smtClean="0"/>
              <a:t>Публикация </a:t>
            </a:r>
            <a:r>
              <a:rPr lang="ru-RU" sz="1600" dirty="0"/>
              <a:t>рабочей программы ОП "Основы проектирования баз данных" в образовательной социальной сети "</a:t>
            </a:r>
            <a:r>
              <a:rPr lang="ru-RU" sz="1600" dirty="0" err="1"/>
              <a:t>NSPortal</a:t>
            </a:r>
            <a:r>
              <a:rPr lang="ru-RU" sz="1600" dirty="0"/>
              <a:t>" </a:t>
            </a:r>
            <a:endParaRPr lang="ru-RU" sz="1600" dirty="0" smtClean="0"/>
          </a:p>
          <a:p>
            <a:pPr marL="342900" indent="-342900" algn="just">
              <a:lnSpc>
                <a:spcPct val="120000"/>
              </a:lnSpc>
              <a:buFont typeface="Wingdings"/>
              <a:buAutoNum type="arabicPeriod"/>
              <a:tabLst>
                <a:tab pos="447675" algn="l"/>
              </a:tabLst>
            </a:pPr>
            <a:r>
              <a:rPr lang="ru-RU" sz="1600" dirty="0" smtClean="0"/>
              <a:t>На </a:t>
            </a:r>
            <a:r>
              <a:rPr lang="ru-RU" sz="1600" dirty="0"/>
              <a:t>постоянной основе </a:t>
            </a:r>
            <a:r>
              <a:rPr lang="ru-RU" sz="1600" dirty="0" smtClean="0"/>
              <a:t>ведение кружка «Программирование в 1С»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626" t="12201" r="12201" b="12201"/>
          <a:stretch/>
        </p:blipFill>
        <p:spPr>
          <a:xfrm>
            <a:off x="179512" y="3655288"/>
            <a:ext cx="5488610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625" t="10800" r="11413" b="10800"/>
          <a:stretch/>
        </p:blipFill>
        <p:spPr>
          <a:xfrm>
            <a:off x="4355976" y="4015328"/>
            <a:ext cx="47100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5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992888" cy="6926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опыта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Личный сайт и публикации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745336"/>
            <a:ext cx="3362955" cy="4753123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6391"/>
            <a:ext cx="3362210" cy="47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900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Экспертная работа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err="1"/>
              <a:t>Внутриколледжный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2017-2018</a:t>
            </a:r>
            <a:endParaRPr lang="ru-RU" dirty="0"/>
          </a:p>
          <a:p>
            <a:pPr lvl="0"/>
            <a:r>
              <a:rPr lang="ru-RU" dirty="0"/>
              <a:t>Главный эксперт  отборочных соревнований профессионального мастерства по стандартам </a:t>
            </a:r>
            <a:r>
              <a:rPr lang="en-US" dirty="0" err="1"/>
              <a:t>Worldskills</a:t>
            </a:r>
            <a:r>
              <a:rPr lang="en-US" dirty="0"/>
              <a:t> Russia</a:t>
            </a:r>
            <a:r>
              <a:rPr lang="ru-RU" dirty="0"/>
              <a:t> по компетенции «ИТ-решения для бизнеса на платформе 1С: Предприятие» октябрь 2019 г. Сертификат от </a:t>
            </a:r>
            <a:r>
              <a:rPr lang="sah-RU" dirty="0"/>
              <a:t>ГАПОУ РС(Я) ЯКСЭ.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2018-2019</a:t>
            </a:r>
            <a:endParaRPr lang="ru-RU" dirty="0"/>
          </a:p>
          <a:p>
            <a:pPr lvl="0"/>
            <a:r>
              <a:rPr lang="ru-RU" dirty="0"/>
              <a:t>Главный эксперт  отборочных соревнований профессионального мастерства по стандартам </a:t>
            </a:r>
            <a:r>
              <a:rPr lang="en-US" dirty="0" err="1"/>
              <a:t>Worldskills</a:t>
            </a:r>
            <a:r>
              <a:rPr lang="en-US" dirty="0"/>
              <a:t> Russia</a:t>
            </a:r>
            <a:r>
              <a:rPr lang="ru-RU" dirty="0"/>
              <a:t> по компетенции «ИТ-решения для бизнеса на платформе 1С: Предприятие» октябрь 2019 г. Сертификат от </a:t>
            </a:r>
            <a:r>
              <a:rPr lang="sah-RU" dirty="0"/>
              <a:t>ГАПОУ РС(Я) ЯКСЭ.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Главный эксперт  отборочных соревнований профессионального мастерства по стандартам </a:t>
            </a:r>
            <a:r>
              <a:rPr lang="en-US" dirty="0" err="1"/>
              <a:t>Worldskills</a:t>
            </a:r>
            <a:r>
              <a:rPr lang="en-US" dirty="0"/>
              <a:t> Russia</a:t>
            </a:r>
            <a:r>
              <a:rPr lang="ru-RU" dirty="0"/>
              <a:t> по компетенции «ИТ-решения для бизнеса на платформе 1С: Предприятие» октябрь 2019 г. Сертификат от </a:t>
            </a:r>
            <a:r>
              <a:rPr lang="sah-RU" dirty="0"/>
              <a:t>ГАПОУ РС(Я) ЯКСЭ.</a:t>
            </a:r>
            <a:endParaRPr lang="ru-RU" dirty="0"/>
          </a:p>
          <a:p>
            <a:pPr marL="0" indent="449263">
              <a:buFont typeface="+mj-lt"/>
              <a:buAutoNum type="arabicPeriod"/>
            </a:pPr>
            <a:endParaRPr lang="sah-RU" dirty="0" smtClean="0"/>
          </a:p>
          <a:p>
            <a:pPr marL="0" indent="449263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900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Экспертная работа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/>
              <a:t>Республиканский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2017-2018</a:t>
            </a:r>
            <a:endParaRPr lang="ru-RU" dirty="0"/>
          </a:p>
          <a:p>
            <a:pPr lvl="0"/>
            <a:r>
              <a:rPr lang="ru-RU" dirty="0"/>
              <a:t>Главный эксперт V</a:t>
            </a:r>
            <a:r>
              <a:rPr lang="en-US" dirty="0"/>
              <a:t>I</a:t>
            </a:r>
            <a:r>
              <a:rPr lang="ru-RU" dirty="0"/>
              <a:t> Открытого регионального чемпионата "Молодые профессионалы"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Республики Саха (Якутия) по компетенции «</a:t>
            </a:r>
            <a:r>
              <a:rPr lang="en-US" dirty="0"/>
              <a:t>IT</a:t>
            </a:r>
            <a:r>
              <a:rPr lang="ru-RU" dirty="0"/>
              <a:t>-решения для бизнеса на платформе 1С: Предприятие 8»,  Сертификат.</a:t>
            </a:r>
          </a:p>
          <a:p>
            <a:pPr marL="0" indent="0">
              <a:buNone/>
            </a:pPr>
            <a:r>
              <a:rPr lang="ru-RU" b="1" i="1" dirty="0"/>
              <a:t>2018-2019</a:t>
            </a:r>
            <a:endParaRPr lang="ru-RU" dirty="0"/>
          </a:p>
          <a:p>
            <a:pPr lvl="0"/>
            <a:r>
              <a:rPr lang="ru-RU" dirty="0"/>
              <a:t>Главный эксперт V</a:t>
            </a:r>
            <a:r>
              <a:rPr lang="en-US" dirty="0"/>
              <a:t>II</a:t>
            </a:r>
            <a:r>
              <a:rPr lang="ru-RU" dirty="0"/>
              <a:t> Открытого регионального чемпионата "Молодые профессионалы"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Республики Саха (Якутия) по компетенции «</a:t>
            </a:r>
            <a:r>
              <a:rPr lang="en-US" dirty="0"/>
              <a:t>IT</a:t>
            </a:r>
            <a:r>
              <a:rPr lang="ru-RU" dirty="0"/>
              <a:t>-решения для бизнеса на платформе 1С: Предприятие 8», февраль 2019 г. Сертификат.</a:t>
            </a:r>
          </a:p>
          <a:p>
            <a:pPr lvl="0"/>
            <a:r>
              <a:rPr lang="ru-RU" dirty="0"/>
              <a:t>Главный эксперт V</a:t>
            </a:r>
            <a:r>
              <a:rPr lang="en-US" dirty="0"/>
              <a:t>II</a:t>
            </a:r>
            <a:r>
              <a:rPr lang="ru-RU" dirty="0"/>
              <a:t> Открытого регионального чемпионата "Юниоры"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Республики Саха (Якутия) по компетенции «</a:t>
            </a:r>
            <a:r>
              <a:rPr lang="en-US" dirty="0"/>
              <a:t>IT</a:t>
            </a:r>
            <a:r>
              <a:rPr lang="ru-RU" dirty="0"/>
              <a:t>-решения для бизнеса на платформе 1С: Предприятие 8», февраль 2019 г. Сертификат.</a:t>
            </a:r>
          </a:p>
          <a:p>
            <a:pPr marL="0" indent="0">
              <a:buNone/>
            </a:pPr>
            <a:r>
              <a:rPr lang="ru-RU" b="1" i="1" dirty="0"/>
              <a:t>2019-2020</a:t>
            </a:r>
            <a:endParaRPr lang="ru-RU" dirty="0"/>
          </a:p>
          <a:p>
            <a:pPr lvl="0"/>
            <a:r>
              <a:rPr lang="ru-RU" dirty="0"/>
              <a:t>Главный эксперт V</a:t>
            </a:r>
            <a:r>
              <a:rPr lang="en-US" dirty="0"/>
              <a:t>III</a:t>
            </a:r>
            <a:r>
              <a:rPr lang="ru-RU" dirty="0"/>
              <a:t> Открытого регионального чемпионата "Молодые профессионалы"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Республики Саха (Якутия) по компетенции «</a:t>
            </a:r>
            <a:r>
              <a:rPr lang="en-US" dirty="0"/>
              <a:t>IT</a:t>
            </a:r>
            <a:r>
              <a:rPr lang="ru-RU" dirty="0"/>
              <a:t>-решения для бизнеса на платформе 1С: Предприятие 8», возрастная категория «Юниоры», диплом главного эксперта (декабрь 2019 г.).</a:t>
            </a:r>
          </a:p>
          <a:p>
            <a:pPr lvl="0"/>
            <a:r>
              <a:rPr lang="ru-RU" dirty="0"/>
              <a:t>Участие в Республиканской деловой игре «Министр», выход в полуфинал (август 2019)</a:t>
            </a:r>
          </a:p>
          <a:p>
            <a:pPr marL="0" indent="0">
              <a:buNone/>
            </a:pPr>
            <a:r>
              <a:rPr lang="ru-RU" b="1" i="1" dirty="0"/>
              <a:t>2020-2021</a:t>
            </a:r>
            <a:endParaRPr lang="ru-RU" dirty="0"/>
          </a:p>
          <a:p>
            <a:pPr lvl="0"/>
            <a:r>
              <a:rPr lang="ru-RU" dirty="0"/>
              <a:t>Главный эксперт муниципального этапа чемпионата "Юниоры"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по компетенции «IT-решения для бизнеса на платформе 1С: Предприятие 8», сертификат</a:t>
            </a:r>
          </a:p>
          <a:p>
            <a:pPr lvl="0"/>
            <a:r>
              <a:rPr lang="ru-RU" dirty="0"/>
              <a:t>Эксперт IХ Открытого регионального чемпионата “Молодые профессионалы”(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– РС (Я) по компетенции “Программные решения для бизнеса”</a:t>
            </a:r>
          </a:p>
          <a:p>
            <a:pPr marL="0" indent="449263">
              <a:buFont typeface="+mj-lt"/>
              <a:buAutoNum type="arabicPeriod"/>
            </a:pPr>
            <a:endParaRPr lang="sah-RU" dirty="0" smtClean="0"/>
          </a:p>
          <a:p>
            <a:pPr marL="0" indent="449263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604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4900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Экспертная работа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Российский</a:t>
            </a:r>
            <a:endParaRPr lang="ru-RU" dirty="0"/>
          </a:p>
          <a:p>
            <a:pPr lvl="0"/>
            <a:r>
              <a:rPr lang="ru-RU" sz="2200" dirty="0"/>
              <a:t>Участие в качестве эксперта </a:t>
            </a:r>
            <a:r>
              <a:rPr lang="sah-RU" sz="2200" dirty="0"/>
              <a:t>на отборочном чемпионате на право участия в Национальном финале “Молодые Профессионалы” (</a:t>
            </a:r>
            <a:r>
              <a:rPr lang="en-US" sz="2200" dirty="0" err="1"/>
              <a:t>Worldskills</a:t>
            </a:r>
            <a:r>
              <a:rPr lang="en-US" sz="2200" dirty="0"/>
              <a:t> Russia</a:t>
            </a:r>
            <a:r>
              <a:rPr lang="ru-RU" sz="2200" dirty="0"/>
              <a:t>)</a:t>
            </a:r>
            <a:r>
              <a:rPr lang="sah-RU" sz="2200" dirty="0"/>
              <a:t> (г. Башкорторстан)</a:t>
            </a:r>
            <a:r>
              <a:rPr lang="ru-RU" sz="2200" dirty="0"/>
              <a:t> – апрель 2019 г.</a:t>
            </a:r>
          </a:p>
          <a:p>
            <a:pPr lvl="0"/>
            <a:r>
              <a:rPr lang="ru-RU" sz="2200" dirty="0"/>
              <a:t>Участие в Демонстрационном экзамене (участник) Мастера R71 ИТ-решения для бизнеса на платформе "1С: Предприятие 8" и получение </a:t>
            </a:r>
            <a:r>
              <a:rPr lang="en-US" sz="2200" dirty="0"/>
              <a:t>SKILLS</a:t>
            </a:r>
            <a:r>
              <a:rPr lang="ru-RU" sz="2200" dirty="0"/>
              <a:t>-паспорта – октябрь 2019 г.</a:t>
            </a:r>
          </a:p>
          <a:p>
            <a:pPr lvl="0"/>
            <a:r>
              <a:rPr lang="ru-RU" sz="2200" dirty="0"/>
              <a:t>Главный эксперт Демонстрационного экзамена 50+ </a:t>
            </a:r>
            <a:r>
              <a:rPr lang="en-US" sz="2200" dirty="0"/>
              <a:t>R</a:t>
            </a:r>
            <a:r>
              <a:rPr lang="ru-RU" sz="2200" dirty="0"/>
              <a:t>71  </a:t>
            </a:r>
            <a:r>
              <a:rPr lang="sah-RU" sz="2200" dirty="0"/>
              <a:t>ИТ-решения для бизнеса на платформе “1С:Предприятие 8” (март 2020)</a:t>
            </a:r>
            <a:endParaRPr lang="ru-RU" sz="2200" dirty="0"/>
          </a:p>
          <a:p>
            <a:pPr lvl="0"/>
            <a:r>
              <a:rPr lang="sah-RU" sz="2200" dirty="0"/>
              <a:t>Главный Эксперт в ДЭ Дополнительная профессиональная программа повышения квалификации "Разработка решений на платформе «1С:Предприятие 8» (с учётом стандарта Ворлдскиллс по компетенции "ИТ-решения для бизнеса на платформе "1С: Предприятие 8"")", (декабрь 2020)</a:t>
            </a:r>
            <a:endParaRPr lang="ru-RU" sz="2200" dirty="0"/>
          </a:p>
          <a:p>
            <a:pPr marL="0" indent="449263">
              <a:buFont typeface="+mj-lt"/>
              <a:buAutoNum type="arabicPeriod"/>
            </a:pPr>
            <a:endParaRPr lang="sah-RU" dirty="0" smtClean="0"/>
          </a:p>
          <a:p>
            <a:pPr marL="0" indent="449263">
              <a:buFont typeface="+mj-lt"/>
              <a:buAutoNum type="arabicPeriod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15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435280" cy="5760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Подтверждающие документы личного участия и продуктивность методической деятельности преподавателя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5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79" y="1593777"/>
            <a:ext cx="1954810" cy="2621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" y="4215647"/>
            <a:ext cx="3551864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5" r="2752"/>
          <a:stretch/>
        </p:blipFill>
        <p:spPr>
          <a:xfrm>
            <a:off x="43113" y="1566363"/>
            <a:ext cx="3595999" cy="2456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36" y="1593777"/>
            <a:ext cx="2022148" cy="2691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l="35825" t="13601" r="35825" b="15000"/>
          <a:stretch/>
        </p:blipFill>
        <p:spPr>
          <a:xfrm>
            <a:off x="5283210" y="1628800"/>
            <a:ext cx="1968398" cy="2788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36612" t="13601" r="36613" b="16401"/>
          <a:stretch/>
        </p:blipFill>
        <p:spPr>
          <a:xfrm>
            <a:off x="3306781" y="3954988"/>
            <a:ext cx="1958618" cy="2880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37401" t="13601" r="37400" b="22000"/>
          <a:stretch/>
        </p:blipFill>
        <p:spPr>
          <a:xfrm>
            <a:off x="5244304" y="3933393"/>
            <a:ext cx="2003701" cy="2880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l="37401" t="13601" r="37400" b="22000"/>
          <a:stretch/>
        </p:blipFill>
        <p:spPr>
          <a:xfrm>
            <a:off x="7160732" y="4023256"/>
            <a:ext cx="1931132" cy="2776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" y="3954268"/>
            <a:ext cx="1914774" cy="25530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964488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98930" cy="1368152"/>
          </a:xfrm>
        </p:spPr>
        <p:txBody>
          <a:bodyPr>
            <a:noAutofit/>
          </a:bodyPr>
          <a:lstStyle/>
          <a:p>
            <a:pPr marL="0" lvl="0" indent="444500" algn="just">
              <a:buNone/>
            </a:pPr>
            <a:endParaRPr lang="ru-RU" sz="1600" dirty="0"/>
          </a:p>
          <a:p>
            <a:pPr marL="0" lvl="0" indent="444500" algn="just">
              <a:buNone/>
            </a:pPr>
            <a:r>
              <a:rPr lang="ru-RU" sz="1600" dirty="0" smtClean="0"/>
              <a:t>2. </a:t>
            </a:r>
            <a:r>
              <a:rPr lang="ru-RU" sz="1600" dirty="0"/>
              <a:t>В ЧОУ ДПО "1С-Образование" по дополнительной профессиональной подготовке по программе "Подготовка преподавателей по программированию на платформе 1С: Предприятие 8", 2019 - 24 ч.</a:t>
            </a:r>
            <a:endParaRPr lang="ru-RU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555" y="1763046"/>
            <a:ext cx="386889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509120"/>
            <a:ext cx="4198416" cy="940966"/>
          </a:xfrm>
        </p:spPr>
        <p:txBody>
          <a:bodyPr>
            <a:normAutofit/>
          </a:bodyPr>
          <a:lstStyle/>
          <a:p>
            <a:r>
              <a:rPr lang="ru-RU" sz="1800" b="1" dirty="0"/>
              <a:t>Рабочая группа ГАПОУ РС(Я) ЯКСЭ имени </a:t>
            </a:r>
            <a:r>
              <a:rPr lang="ru-RU" sz="1800" b="1" dirty="0" err="1"/>
              <a:t>П.И.Дудкина</a:t>
            </a:r>
            <a:r>
              <a:rPr lang="ru-RU" sz="1800" b="1" dirty="0"/>
              <a:t> по организации и подготовки Чемпионата </a:t>
            </a:r>
            <a:r>
              <a:rPr lang="en-US" sz="1800" b="1" dirty="0" err="1"/>
              <a:t>Worldskills</a:t>
            </a:r>
            <a:endParaRPr lang="ru-RU" sz="1800" b="1" dirty="0"/>
          </a:p>
        </p:txBody>
      </p:sp>
      <p:pic>
        <p:nvPicPr>
          <p:cNvPr id="3075" name="Picture 3" descr="C:\Users\User\Desktop\мариаш\IMG_04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211" y="3408072"/>
            <a:ext cx="3816424" cy="26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72305\Downloads\2018-03-04 13.56.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888432" cy="218116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НАУКИ РЕСПУБЛИКИ САХА (ЯКУТИЯ)</a:t>
            </a:r>
            <a:endParaRPr lang="ru-RU" sz="1400" dirty="0"/>
          </a:p>
          <a:p>
            <a:pPr algn="ctr"/>
            <a:r>
              <a:rPr lang="ru-RU" sz="1400" dirty="0"/>
              <a:t>ГАПОУ РС(Я) «Якутский 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3" name="Picture 2" descr="Ð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-9" b="47900"/>
          <a:stretch/>
        </p:blipFill>
        <p:spPr>
          <a:xfrm>
            <a:off x="4572000" y="1052736"/>
            <a:ext cx="382033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5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11" y="1260168"/>
            <a:ext cx="3476935" cy="19557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2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9" y="1368021"/>
            <a:ext cx="3486880" cy="2326403"/>
          </a:xfrm>
          <a:prstGeom prst="rect">
            <a:avLst/>
          </a:prstGeom>
        </p:spPr>
      </p:pic>
      <p:pic>
        <p:nvPicPr>
          <p:cNvPr id="14" name="Объект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5" y="1578854"/>
            <a:ext cx="3096345" cy="23222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-9" b="47900"/>
          <a:stretch/>
        </p:blipFill>
        <p:spPr>
          <a:xfrm>
            <a:off x="3226782" y="3946221"/>
            <a:ext cx="3168080" cy="2448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2264" b="37400"/>
          <a:stretch/>
        </p:blipFill>
        <p:spPr>
          <a:xfrm>
            <a:off x="67367" y="3586181"/>
            <a:ext cx="3096071" cy="31683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20" y="3212976"/>
            <a:ext cx="2813299" cy="37588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Экспертная работа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177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568952" cy="10801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9532" y="2132856"/>
            <a:ext cx="8352928" cy="1137687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ru-RU" dirty="0"/>
              <a:t>Почетная грамота за вклад в развитие системы образования, многолетний и добросовестный труд от Министерства образования и науки РС (Я)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680520" cy="341943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568952" cy="10801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79878" y="2114552"/>
            <a:ext cx="5340594" cy="455712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dirty="0"/>
              <a:t>Благодарность за оказанную помощь и содействие в проведении V</a:t>
            </a:r>
            <a:r>
              <a:rPr lang="en-US" dirty="0"/>
              <a:t>III</a:t>
            </a:r>
            <a:r>
              <a:rPr lang="ru-RU" dirty="0"/>
              <a:t> Открытого регионального чемпионата "Молодые профессионалы"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Республики Саха (Якутия) от Министерства образования и науки РС (Я)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2" y="2114551"/>
            <a:ext cx="3192886" cy="45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4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568952" cy="10801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79878" y="2114552"/>
            <a:ext cx="5340594" cy="455712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dirty="0"/>
              <a:t>Благодарность за высокий профессионализм, личный персональный вклад в развитие связи и информационных технологий РС (Я) от Министерства инноваций, цифрового развития и инфокоммуникационных технологий РС (Я)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14551"/>
            <a:ext cx="3228358" cy="45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27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568952" cy="10801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79878" y="2114552"/>
            <a:ext cx="5340594" cy="455712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dirty="0"/>
              <a:t>Благодарственная грамота за подготовку студентов учебного заведения к участию в Международной олимпиаде в сфере информационных технологий «ИТ-Планета 2018/2019» от оргкомитета международной </a:t>
            </a:r>
            <a:r>
              <a:rPr lang="ru-RU" dirty="0" smtClean="0"/>
              <a:t>олимпиады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8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208741" cy="453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363272" cy="57606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Внеурочная деятельность. Куратор группы ИСИП 17 с 2017 по 2020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32040" y="1988840"/>
            <a:ext cx="3816424" cy="4657728"/>
          </a:xfrm>
        </p:spPr>
        <p:txBody>
          <a:bodyPr>
            <a:normAutofit fontScale="85000" lnSpcReduction="20000"/>
          </a:bodyPr>
          <a:lstStyle/>
          <a:p>
            <a:pPr marL="0" indent="447675" algn="just"/>
            <a:r>
              <a:rPr lang="ru-RU" dirty="0" smtClean="0"/>
              <a:t>Благодарственное письмо куратору гр. ИСИП 17 за активное участие в соревновании по подтягиванию на турнике среди юношей 1 курса, в рамках Месячника патриотического воспитания, от ГАПОУ РС(Я) ЯКСЭ им. П.И.Дудкина, 2018 г.</a:t>
            </a:r>
          </a:p>
          <a:p>
            <a:pPr marL="0" indent="447675" algn="just"/>
            <a:r>
              <a:rPr lang="ru-RU" dirty="0"/>
              <a:t>Благодарственное письмо </a:t>
            </a:r>
            <a:r>
              <a:rPr lang="ru-RU" dirty="0" err="1"/>
              <a:t>гр</a:t>
            </a:r>
            <a:r>
              <a:rPr lang="sah-RU" dirty="0" smtClean="0"/>
              <a:t>.</a:t>
            </a:r>
            <a:r>
              <a:rPr lang="ru-RU" dirty="0" smtClean="0"/>
              <a:t> ИСИП 17  куратор </a:t>
            </a:r>
            <a:r>
              <a:rPr lang="ru-RU" dirty="0" err="1" smtClean="0"/>
              <a:t>Краскова</a:t>
            </a:r>
            <a:r>
              <a:rPr lang="ru-RU" dirty="0" smtClean="0"/>
              <a:t> Н.И.</a:t>
            </a:r>
            <a:r>
              <a:rPr lang="sah-RU" dirty="0" smtClean="0"/>
              <a:t>, в конкурсе </a:t>
            </a:r>
            <a:r>
              <a:rPr lang="ru-RU" dirty="0" smtClean="0"/>
              <a:t>«Мы молодое поколение страны», посвященное к Дню народного единства, от ГАПОУ РС(Я) ЯКСЭ им. П.И.Дудкина, 2017 г.</a:t>
            </a:r>
          </a:p>
          <a:p>
            <a:endParaRPr lang="ru-RU" dirty="0"/>
          </a:p>
        </p:txBody>
      </p:sp>
      <p:pic>
        <p:nvPicPr>
          <p:cNvPr id="4" name="Picture 5" descr="C:\Users\72305\Downloads\аттестация 2018\аттестация 2018\8\Бkf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7"/>
            <a:ext cx="2231467" cy="3156013"/>
          </a:xfrm>
          <a:prstGeom prst="rect">
            <a:avLst/>
          </a:prstGeom>
          <a:noFill/>
        </p:spPr>
      </p:pic>
      <p:pic>
        <p:nvPicPr>
          <p:cNvPr id="5" name="Picture 6" descr="C:\Users\72305\Downloads\аттестация 2018\аттестация 2018\8\Бkfu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22" y="2060847"/>
            <a:ext cx="2232302" cy="315719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964488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635896" y="1772816"/>
            <a:ext cx="5057824" cy="6336704"/>
          </a:xfrm>
        </p:spPr>
        <p:txBody>
          <a:bodyPr>
            <a:noAutofit/>
          </a:bodyPr>
          <a:lstStyle/>
          <a:p>
            <a:pPr marL="0" indent="444500" algn="just">
              <a:buNone/>
            </a:pPr>
            <a:r>
              <a:rPr lang="ru-RU" sz="1600" dirty="0"/>
              <a:t>3. В Союзе «Молодые профессионалы </a:t>
            </a:r>
            <a:r>
              <a:rPr lang="ru-RU" sz="1600" dirty="0" err="1"/>
              <a:t>Worldskills</a:t>
            </a:r>
            <a:r>
              <a:rPr lang="ru-RU" sz="1600" dirty="0"/>
              <a:t> </a:t>
            </a:r>
            <a:r>
              <a:rPr lang="ru-RU" sz="1600" dirty="0" err="1"/>
              <a:t>Russia</a:t>
            </a:r>
            <a:r>
              <a:rPr lang="ru-RU" sz="1600" dirty="0"/>
              <a:t>» по дополнительной профессиональной программе «Эксперт чемпионата </a:t>
            </a:r>
            <a:r>
              <a:rPr lang="ru-RU" sz="1600" dirty="0" err="1"/>
              <a:t>Worldskills</a:t>
            </a:r>
            <a:r>
              <a:rPr lang="ru-RU" sz="1600" dirty="0"/>
              <a:t> </a:t>
            </a:r>
            <a:r>
              <a:rPr lang="ru-RU" sz="1600" dirty="0" err="1"/>
              <a:t>Russia</a:t>
            </a:r>
            <a:r>
              <a:rPr lang="ru-RU" sz="1600" dirty="0"/>
              <a:t>», </a:t>
            </a:r>
            <a:r>
              <a:rPr lang="ru-RU" sz="1600" dirty="0" err="1"/>
              <a:t>г.Москва</a:t>
            </a:r>
            <a:r>
              <a:rPr lang="ru-RU" sz="1600" dirty="0"/>
              <a:t>, 2019 -  25,5 </a:t>
            </a:r>
            <a:r>
              <a:rPr lang="ru-RU" sz="1600" dirty="0" smtClean="0"/>
              <a:t>ч. </a:t>
            </a:r>
            <a:r>
              <a:rPr lang="ru-RU" sz="1600" i="1" dirty="0" smtClean="0"/>
              <a:t>(с защитой ИГА в виде тестирования)</a:t>
            </a:r>
            <a:endParaRPr lang="ru-RU" sz="1600" i="1" dirty="0"/>
          </a:p>
          <a:p>
            <a:pPr marL="0" lvl="0" indent="444500" algn="just">
              <a:buNone/>
            </a:pPr>
            <a:endParaRPr lang="ru-RU" sz="1600" dirty="0" smtClean="0"/>
          </a:p>
          <a:p>
            <a:pPr marL="0" lvl="0" indent="444500" algn="just">
              <a:buNone/>
            </a:pPr>
            <a:endParaRPr lang="ru-RU" sz="1600" dirty="0"/>
          </a:p>
          <a:p>
            <a:pPr marL="0" lvl="0" indent="444500" algn="just">
              <a:buNone/>
            </a:pPr>
            <a:endParaRPr lang="ru-RU" sz="1600" dirty="0" smtClean="0"/>
          </a:p>
          <a:p>
            <a:pPr marL="0" indent="444500" algn="just">
              <a:buNone/>
            </a:pPr>
            <a:r>
              <a:rPr lang="ru-RU" sz="1600" dirty="0"/>
              <a:t>4</a:t>
            </a:r>
            <a:r>
              <a:rPr lang="ru-RU" sz="1600" dirty="0" smtClean="0"/>
              <a:t>. </a:t>
            </a:r>
            <a:r>
              <a:rPr lang="ru-RU" sz="1600" dirty="0"/>
              <a:t>В ГАУ ДПО РС (Я) «Институт развития профессионального образования» по программе «Организационно-правовые вопросы получения среднего профессионального образования и профессионального обучения лицами с ограниченными возможностями здоровья и инвалидностью» в объеме 32 часов в 2017 г.</a:t>
            </a:r>
          </a:p>
          <a:p>
            <a:pPr marL="0" lvl="0" indent="444500" algn="just">
              <a:buNone/>
            </a:pPr>
            <a:endParaRPr lang="ru-RU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410" r="3296" b="3403"/>
          <a:stretch/>
        </p:blipFill>
        <p:spPr>
          <a:xfrm>
            <a:off x="209256" y="1524877"/>
            <a:ext cx="3401508" cy="2368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997" y="3506341"/>
            <a:ext cx="2406289" cy="3403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Пользователь\Рабочий стол\Курсы 1с\2017_0201_1110.jpg"/>
          <p:cNvPicPr>
            <a:picLocks noChangeAspect="1" noChangeArrowheads="1"/>
          </p:cNvPicPr>
          <p:nvPr/>
        </p:nvPicPr>
        <p:blipFill>
          <a:blip r:embed="rId3" cstate="print"/>
          <a:srcRect t="52325"/>
          <a:stretch>
            <a:fillRect/>
          </a:stretch>
        </p:blipFill>
        <p:spPr bwMode="auto">
          <a:xfrm>
            <a:off x="1" y="0"/>
            <a:ext cx="9143999" cy="11715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419872" y="1436430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/>
            <a:r>
              <a:rPr lang="ru-RU" dirty="0"/>
              <a:t>Успешно защитила и получила Свидетельство 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 на право проведения чемпионатов по стандартам </a:t>
            </a:r>
            <a:r>
              <a:rPr lang="ru-RU" dirty="0" err="1"/>
              <a:t>Worldskills</a:t>
            </a:r>
            <a:r>
              <a:rPr lang="ru-RU" dirty="0"/>
              <a:t> в рамках своего региона, 2019 г.</a:t>
            </a:r>
          </a:p>
        </p:txBody>
      </p:sp>
      <p:pic>
        <p:nvPicPr>
          <p:cNvPr id="14" name="Picture 2" descr="Ð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21" y="357166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utoShape 4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артинки по запросу ворлдскилл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851" y="1333795"/>
            <a:ext cx="2391513" cy="1595139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203046"/>
              </p:ext>
            </p:extLst>
          </p:nvPr>
        </p:nvGraphicFramePr>
        <p:xfrm>
          <a:off x="2919231" y="2928934"/>
          <a:ext cx="5164010" cy="3653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19231" y="2928934"/>
                        <a:ext cx="5164010" cy="36534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3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Пользователь\Рабочий стол\Курсы 1с\2017_0201_1110.jpg"/>
          <p:cNvPicPr>
            <a:picLocks noChangeAspect="1" noChangeArrowheads="1"/>
          </p:cNvPicPr>
          <p:nvPr/>
        </p:nvPicPr>
        <p:blipFill>
          <a:blip r:embed="rId2" cstate="print"/>
          <a:srcRect t="52325"/>
          <a:stretch>
            <a:fillRect/>
          </a:stretch>
        </p:blipFill>
        <p:spPr bwMode="auto">
          <a:xfrm>
            <a:off x="1" y="0"/>
            <a:ext cx="9143999" cy="11715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7944" y="1196752"/>
            <a:ext cx="4680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/>
            <a:endParaRPr lang="ru-RU" dirty="0" smtClean="0"/>
          </a:p>
          <a:p>
            <a:pPr indent="444500" algn="just"/>
            <a:r>
              <a:rPr lang="ru-RU" dirty="0" smtClean="0"/>
              <a:t>Успешно </a:t>
            </a:r>
            <a:r>
              <a:rPr lang="ru-RU" dirty="0"/>
              <a:t>защитила и получила Свидетельство 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 на право проведения демонстрационного экзамена по стандартам </a:t>
            </a:r>
            <a:r>
              <a:rPr lang="ru-RU" dirty="0" err="1"/>
              <a:t>Worldskills</a:t>
            </a:r>
            <a:r>
              <a:rPr lang="ru-RU" dirty="0"/>
              <a:t> по компетенции «ИТ-решения для бизнеса на платформе 1С: Предприятие», 2019 г.</a:t>
            </a:r>
          </a:p>
          <a:p>
            <a:pPr indent="444500" algn="just"/>
            <a:endParaRPr lang="ru-RU" dirty="0" smtClean="0"/>
          </a:p>
          <a:p>
            <a:pPr indent="444500" algn="just"/>
            <a:endParaRPr lang="ru-RU" dirty="0"/>
          </a:p>
          <a:p>
            <a:pPr indent="444500" algn="just"/>
            <a:endParaRPr lang="ru-RU" dirty="0" smtClean="0"/>
          </a:p>
          <a:p>
            <a:pPr indent="444500" algn="just"/>
            <a:endParaRPr lang="ru-RU" dirty="0"/>
          </a:p>
          <a:p>
            <a:pPr lvl="0" indent="444500" algn="just"/>
            <a:r>
              <a:rPr lang="ru-RU" dirty="0"/>
              <a:t>Успешно защитила и получила Свидетельство 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 на право проведения демонстрационного экзамена по стандартам </a:t>
            </a:r>
            <a:r>
              <a:rPr lang="ru-RU" dirty="0" err="1"/>
              <a:t>Worldskills</a:t>
            </a:r>
            <a:r>
              <a:rPr lang="ru-RU" dirty="0"/>
              <a:t> по компетенции «ИТ-решения для бизнеса на платформе 1С: Предприятие», </a:t>
            </a:r>
            <a:r>
              <a:rPr lang="ru-RU" dirty="0" smtClean="0"/>
              <a:t>2021 </a:t>
            </a:r>
            <a:r>
              <a:rPr lang="ru-RU" dirty="0"/>
              <a:t>г.</a:t>
            </a:r>
          </a:p>
          <a:p>
            <a:pPr lvl="0" indent="444500" algn="just"/>
            <a:endParaRPr lang="ru-RU" dirty="0"/>
          </a:p>
        </p:txBody>
      </p:sp>
      <p:pic>
        <p:nvPicPr>
          <p:cNvPr id="14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21" y="357166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utoShape 4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WorldSkills Russ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Картинки по запросу ворлдскилл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388" y="5589240"/>
            <a:ext cx="2088913" cy="13933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0862" t="13601" r="20864" b="13601"/>
          <a:stretch/>
        </p:blipFill>
        <p:spPr>
          <a:xfrm>
            <a:off x="369586" y="1199048"/>
            <a:ext cx="3677947" cy="2584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0862" t="13601" r="20862" b="13601"/>
          <a:stretch/>
        </p:blipFill>
        <p:spPr>
          <a:xfrm>
            <a:off x="359572" y="3933056"/>
            <a:ext cx="3687961" cy="259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24745"/>
            <a:ext cx="8964488" cy="43204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Преподаваемые дисциплины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10" name="Picture 2" descr="ÐÐ¾Ð³Ð¾ÑÐ¸Ð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одержимое 6">
            <a:extLst>
              <a:ext uri="{FF2B5EF4-FFF2-40B4-BE49-F238E27FC236}">
                <a16:creationId xmlns:a16="http://schemas.microsoft.com/office/drawing/2014/main" id="{B93E1E34-6D26-424C-8C5B-3CCACD095C2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85858133"/>
              </p:ext>
            </p:extLst>
          </p:nvPr>
        </p:nvGraphicFramePr>
        <p:xfrm>
          <a:off x="457200" y="1600200"/>
          <a:ext cx="8291264" cy="49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22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363272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учебной деятельности по итогам мониторинга ПОО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39730806"/>
              </p:ext>
            </p:extLst>
          </p:nvPr>
        </p:nvGraphicFramePr>
        <p:xfrm>
          <a:off x="323528" y="2060848"/>
          <a:ext cx="8352928" cy="489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568FE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cap="all" dirty="0"/>
              <a:t>МИНИСТЕРСТВО ОБРАЗОВАНИЯ И </a:t>
            </a:r>
            <a:r>
              <a:rPr lang="ru-RU" sz="1400" cap="all" dirty="0" smtClean="0"/>
              <a:t>НАУКИ РЕСПУБЛИКИ </a:t>
            </a:r>
            <a:r>
              <a:rPr lang="ru-RU" sz="1400" cap="all" dirty="0"/>
              <a:t>САХА (ЯКУТИЯ</a:t>
            </a:r>
            <a:r>
              <a:rPr lang="ru-RU" sz="1400" cap="all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ГАПОУ РС(Я) «Якутский </a:t>
            </a:r>
            <a:r>
              <a:rPr lang="ru-RU" sz="1400" dirty="0"/>
              <a:t>колледж связи и энергетики им. </a:t>
            </a:r>
            <a:r>
              <a:rPr lang="ru-RU" sz="1400" dirty="0" err="1"/>
              <a:t>П.И.Дудкина</a:t>
            </a:r>
            <a:r>
              <a:rPr lang="ru-RU" sz="1400" dirty="0"/>
              <a:t>» </a:t>
            </a:r>
          </a:p>
        </p:txBody>
      </p:sp>
      <p:pic>
        <p:nvPicPr>
          <p:cNvPr id="9" name="Picture 2" descr="ÐÐ¾Ð³Ð¾ÑÐ¸Ð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7214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ÐÐ°ÑÑÐ¸Ð½ÐºÐ¸ Ð¿Ð¾ Ð·Ð°Ð¿ÑÐ¾ÑÑ Ð¼Ð¸Ð½Ð¸ÑÑÐµÑÑÑÐ²Ð¾ Ð¾Ð±ÑÐ°Ð·Ð¾Ð²Ð°Ð½Ð¸Ñ ÑÑ Ñ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3509</TotalTime>
  <Words>3710</Words>
  <Application>Microsoft Office PowerPoint</Application>
  <PresentationFormat>Экран (4:3)</PresentationFormat>
  <Paragraphs>294</Paragraphs>
  <Slides>46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</vt:lpstr>
      <vt:lpstr>Times New Roman</vt:lpstr>
      <vt:lpstr>Wingdings</vt:lpstr>
      <vt:lpstr>Wingdings 2</vt:lpstr>
      <vt:lpstr>Эркер</vt:lpstr>
      <vt:lpstr>PDF</vt:lpstr>
      <vt:lpstr>Краскова Надежда Иннокентьевна   преподаватель ГАПОУ РС(Я) «Якутский колледж связи и энергетики  им. П.И.Дудкина»  Стаж работы – 6,5 лет</vt:lpstr>
      <vt:lpstr>Презентация PowerPoint</vt:lpstr>
      <vt:lpstr>Повышение квалификации</vt:lpstr>
      <vt:lpstr>Повышение квалификации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Результаты учебной деятельности по итогам мониторинга ПОО</vt:lpstr>
      <vt:lpstr>Результаты освоения обучающимися образовательных программ по итогам мониторинга системы образования</vt:lpstr>
      <vt:lpstr>Результаты студентов</vt:lpstr>
      <vt:lpstr>Результаты студентов</vt:lpstr>
      <vt:lpstr>Результаты студентов</vt:lpstr>
      <vt:lpstr>Результаты студентов</vt:lpstr>
      <vt:lpstr>Результаты студентов</vt:lpstr>
      <vt:lpstr>Результаты студентов (внутриколледжные)</vt:lpstr>
      <vt:lpstr>Результаты студентов (хакатоны)</vt:lpstr>
      <vt:lpstr>Результаты студентов (хакатоны)</vt:lpstr>
      <vt:lpstr>Результаты студентов (Регчемпионаты)</vt:lpstr>
      <vt:lpstr>Результаты студентов (российские)</vt:lpstr>
      <vt:lpstr>Презентация PowerPoint</vt:lpstr>
      <vt:lpstr>Участники ГАПОУ РС(Я) на награждении в КЦ Сергеляхские огни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работы по программно-методическому сопровождению образовательного процесса</vt:lpstr>
      <vt:lpstr>Использование новых образовательных технологий</vt:lpstr>
      <vt:lpstr>Дистанционные образовательные курсы  размещены в do.yakse.ru</vt:lpstr>
      <vt:lpstr>Распространение опыта и ИКТ компетентность</vt:lpstr>
      <vt:lpstr>Распространение опыта и ИКТ компетентность</vt:lpstr>
      <vt:lpstr>Распространение опыта и ИКТ компетентность</vt:lpstr>
      <vt:lpstr>Отзывы по курсам</vt:lpstr>
      <vt:lpstr>Распространение опыта. Публикации и сайт</vt:lpstr>
      <vt:lpstr>Распространение опыта. Личный сайт и публикации</vt:lpstr>
      <vt:lpstr>Экспертная работа</vt:lpstr>
      <vt:lpstr>Экспертная работа</vt:lpstr>
      <vt:lpstr>Экспертная работа</vt:lpstr>
      <vt:lpstr>Подтверждающие документы личного участия и продуктивность методической деятельности преподавателя</vt:lpstr>
      <vt:lpstr>Рабочая группа ГАПОУ РС(Я) ЯКСЭ имени П.И.Дудкина по организации и подготовки Чемпионата Worldskills</vt:lpstr>
      <vt:lpstr>Экспертная работа</vt:lpstr>
      <vt:lpstr>Поощрения за профессиональную деятельность</vt:lpstr>
      <vt:lpstr>Поощрения за профессиональную деятельность</vt:lpstr>
      <vt:lpstr>Поощрения за профессиональную деятельность</vt:lpstr>
      <vt:lpstr>Поощрения за профессиональную деятельность</vt:lpstr>
      <vt:lpstr>Внеурочная деятельность. Куратор группы ИСИП 17 с 2017 по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Спиридонова Марианна Олеговна преподаватель первой квалификационной категории ГАПОУ РС(Я) «Якутский колледж связи и энергетики им. П.И.Дудкина»</dc:title>
  <dc:creator>72305</dc:creator>
  <cp:lastModifiedBy>Сардана Михайловна</cp:lastModifiedBy>
  <cp:revision>124</cp:revision>
  <dcterms:created xsi:type="dcterms:W3CDTF">2018-02-25T10:31:55Z</dcterms:created>
  <dcterms:modified xsi:type="dcterms:W3CDTF">2021-04-07T07:17:36Z</dcterms:modified>
</cp:coreProperties>
</file>