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xls" ContentType="application/vnd.ms-excel"/>
  <Default Extension="wmf" ContentType="image/x-w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32"/>
  </p:notesMasterIdLst>
  <p:sldIdLst>
    <p:sldId id="256" r:id="rId2"/>
    <p:sldId id="257" r:id="rId3"/>
    <p:sldId id="274" r:id="rId4"/>
    <p:sldId id="304" r:id="rId5"/>
    <p:sldId id="299" r:id="rId6"/>
    <p:sldId id="297" r:id="rId7"/>
    <p:sldId id="318" r:id="rId8"/>
    <p:sldId id="302" r:id="rId9"/>
    <p:sldId id="301" r:id="rId10"/>
    <p:sldId id="298" r:id="rId11"/>
    <p:sldId id="300" r:id="rId12"/>
    <p:sldId id="305" r:id="rId13"/>
    <p:sldId id="320" r:id="rId14"/>
    <p:sldId id="321" r:id="rId15"/>
    <p:sldId id="322" r:id="rId16"/>
    <p:sldId id="307" r:id="rId17"/>
    <p:sldId id="294" r:id="rId18"/>
    <p:sldId id="306" r:id="rId19"/>
    <p:sldId id="312" r:id="rId20"/>
    <p:sldId id="314" r:id="rId21"/>
    <p:sldId id="313" r:id="rId22"/>
    <p:sldId id="309" r:id="rId23"/>
    <p:sldId id="291" r:id="rId24"/>
    <p:sldId id="319" r:id="rId25"/>
    <p:sldId id="293" r:id="rId26"/>
    <p:sldId id="310" r:id="rId27"/>
    <p:sldId id="296" r:id="rId28"/>
    <p:sldId id="315" r:id="rId29"/>
    <p:sldId id="316" r:id="rId30"/>
    <p:sldId id="295" r:id="rId31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3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Абсолютная успеваемость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2016-2017</c:v>
                </c:pt>
                <c:pt idx="1">
                  <c:v>2017-2018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100</c:v>
                </c:pt>
                <c:pt idx="1">
                  <c:v>100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Качественная успеваемость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2016-2017</c:v>
                </c:pt>
                <c:pt idx="1">
                  <c:v>2017-2018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61</c:v>
                </c:pt>
                <c:pt idx="1">
                  <c:v>68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18854192"/>
        <c:axId val="618860720"/>
      </c:barChart>
      <c:catAx>
        <c:axId val="6188541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18860720"/>
        <c:crosses val="autoZero"/>
        <c:auto val="1"/>
        <c:lblAlgn val="ctr"/>
        <c:lblOffset val="100"/>
        <c:noMultiLvlLbl val="0"/>
      </c:catAx>
      <c:valAx>
        <c:axId val="6188607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188541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82545165-98B0-40CA-B52C-ED774BA3C69C}" type="datetimeFigureOut">
              <a:rPr lang="ru-RU"/>
              <a:pPr>
                <a:defRPr/>
              </a:pPr>
              <a:t>14.12.2021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4D28CC3A-F3AD-4DC3-A30F-181E0835661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8710879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614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DF16953-353B-4B85-8700-2DA7882F9680}" type="slidenum">
              <a:rPr lang="ru-RU" altLang="ru-RU" smtClean="0"/>
              <a:pPr/>
              <a:t>2</a:t>
            </a:fld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14813345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8D086CE-30EE-4CC4-8088-9B80CC851F1D}" type="slidenum">
              <a:rPr lang="ru-RU" altLang="ru-RU" smtClean="0"/>
              <a:pPr/>
              <a:t>5</a:t>
            </a:fld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42055157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D28CC3A-F3AD-4DC3-A30F-181E08356610}" type="slidenum">
              <a:rPr lang="ru-RU" altLang="ru-RU" smtClean="0"/>
              <a:pPr>
                <a:defRPr/>
              </a:pPr>
              <a:t>24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574856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"/>
          <p:cNvSpPr>
            <a:spLocks noChangeShapeType="1"/>
          </p:cNvSpPr>
          <p:nvPr/>
        </p:nvSpPr>
        <p:spPr bwMode="auto">
          <a:xfrm>
            <a:off x="7315200" y="1066800"/>
            <a:ext cx="0" cy="449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7493000" y="2992438"/>
            <a:ext cx="1338263" cy="2189162"/>
            <a:chOff x="4704" y="1885"/>
            <a:chExt cx="843" cy="1379"/>
          </a:xfrm>
        </p:grpSpPr>
        <p:sp>
          <p:nvSpPr>
            <p:cNvPr id="6" name="Oval 9"/>
            <p:cNvSpPr>
              <a:spLocks noChangeArrowheads="1"/>
            </p:cNvSpPr>
            <p:nvPr/>
          </p:nvSpPr>
          <p:spPr bwMode="auto">
            <a:xfrm>
              <a:off x="4704" y="1885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/>
            </a:p>
          </p:txBody>
        </p:sp>
        <p:sp>
          <p:nvSpPr>
            <p:cNvPr id="7" name="Oval 10"/>
            <p:cNvSpPr>
              <a:spLocks noChangeArrowheads="1"/>
            </p:cNvSpPr>
            <p:nvPr/>
          </p:nvSpPr>
          <p:spPr bwMode="auto">
            <a:xfrm>
              <a:off x="4883" y="1885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/>
            </a:p>
          </p:txBody>
        </p:sp>
        <p:sp>
          <p:nvSpPr>
            <p:cNvPr id="8" name="Oval 11"/>
            <p:cNvSpPr>
              <a:spLocks noChangeArrowheads="1"/>
            </p:cNvSpPr>
            <p:nvPr/>
          </p:nvSpPr>
          <p:spPr bwMode="auto">
            <a:xfrm>
              <a:off x="5062" y="1885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/>
            </a:p>
          </p:txBody>
        </p:sp>
        <p:sp>
          <p:nvSpPr>
            <p:cNvPr id="9" name="Oval 12"/>
            <p:cNvSpPr>
              <a:spLocks noChangeArrowheads="1"/>
            </p:cNvSpPr>
            <p:nvPr/>
          </p:nvSpPr>
          <p:spPr bwMode="auto">
            <a:xfrm>
              <a:off x="4704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/>
            </a:p>
          </p:txBody>
        </p:sp>
        <p:sp>
          <p:nvSpPr>
            <p:cNvPr id="10" name="Oval 13"/>
            <p:cNvSpPr>
              <a:spLocks noChangeArrowheads="1"/>
            </p:cNvSpPr>
            <p:nvPr/>
          </p:nvSpPr>
          <p:spPr bwMode="auto">
            <a:xfrm>
              <a:off x="4883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/>
            </a:p>
          </p:txBody>
        </p:sp>
        <p:sp>
          <p:nvSpPr>
            <p:cNvPr id="11" name="Oval 14"/>
            <p:cNvSpPr>
              <a:spLocks noChangeArrowheads="1"/>
            </p:cNvSpPr>
            <p:nvPr/>
          </p:nvSpPr>
          <p:spPr bwMode="auto">
            <a:xfrm>
              <a:off x="5062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/>
            </a:p>
          </p:txBody>
        </p:sp>
        <p:sp>
          <p:nvSpPr>
            <p:cNvPr id="12" name="Oval 15"/>
            <p:cNvSpPr>
              <a:spLocks noChangeArrowheads="1"/>
            </p:cNvSpPr>
            <p:nvPr/>
          </p:nvSpPr>
          <p:spPr bwMode="auto">
            <a:xfrm>
              <a:off x="5241" y="2064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/>
            </a:p>
          </p:txBody>
        </p:sp>
        <p:sp>
          <p:nvSpPr>
            <p:cNvPr id="13" name="Oval 16"/>
            <p:cNvSpPr>
              <a:spLocks noChangeArrowheads="1"/>
            </p:cNvSpPr>
            <p:nvPr/>
          </p:nvSpPr>
          <p:spPr bwMode="auto">
            <a:xfrm>
              <a:off x="4704" y="2243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/>
            </a:p>
          </p:txBody>
        </p:sp>
        <p:sp>
          <p:nvSpPr>
            <p:cNvPr id="14" name="Oval 17"/>
            <p:cNvSpPr>
              <a:spLocks noChangeArrowheads="1"/>
            </p:cNvSpPr>
            <p:nvPr/>
          </p:nvSpPr>
          <p:spPr bwMode="auto">
            <a:xfrm>
              <a:off x="4883" y="2243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/>
            </a:p>
          </p:txBody>
        </p:sp>
        <p:sp>
          <p:nvSpPr>
            <p:cNvPr id="15" name="Oval 18"/>
            <p:cNvSpPr>
              <a:spLocks noChangeArrowheads="1"/>
            </p:cNvSpPr>
            <p:nvPr/>
          </p:nvSpPr>
          <p:spPr bwMode="auto">
            <a:xfrm>
              <a:off x="5062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/>
            </a:p>
          </p:txBody>
        </p:sp>
        <p:sp>
          <p:nvSpPr>
            <p:cNvPr id="16" name="Oval 19"/>
            <p:cNvSpPr>
              <a:spLocks noChangeArrowheads="1"/>
            </p:cNvSpPr>
            <p:nvPr/>
          </p:nvSpPr>
          <p:spPr bwMode="auto">
            <a:xfrm>
              <a:off x="5241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/>
            </a:p>
          </p:txBody>
        </p:sp>
        <p:sp>
          <p:nvSpPr>
            <p:cNvPr id="17" name="Oval 20"/>
            <p:cNvSpPr>
              <a:spLocks noChangeArrowheads="1"/>
            </p:cNvSpPr>
            <p:nvPr/>
          </p:nvSpPr>
          <p:spPr bwMode="auto">
            <a:xfrm>
              <a:off x="5420" y="2243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/>
            </a:p>
          </p:txBody>
        </p:sp>
        <p:sp>
          <p:nvSpPr>
            <p:cNvPr id="18" name="Oval 21"/>
            <p:cNvSpPr>
              <a:spLocks noChangeArrowheads="1"/>
            </p:cNvSpPr>
            <p:nvPr/>
          </p:nvSpPr>
          <p:spPr bwMode="auto">
            <a:xfrm>
              <a:off x="4704" y="2421"/>
              <a:ext cx="127" cy="12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/>
            </a:p>
          </p:txBody>
        </p:sp>
        <p:sp>
          <p:nvSpPr>
            <p:cNvPr id="19" name="Oval 22"/>
            <p:cNvSpPr>
              <a:spLocks noChangeArrowheads="1"/>
            </p:cNvSpPr>
            <p:nvPr/>
          </p:nvSpPr>
          <p:spPr bwMode="auto">
            <a:xfrm>
              <a:off x="4883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/>
            </a:p>
          </p:txBody>
        </p:sp>
        <p:sp>
          <p:nvSpPr>
            <p:cNvPr id="20" name="Oval 23"/>
            <p:cNvSpPr>
              <a:spLocks noChangeArrowheads="1"/>
            </p:cNvSpPr>
            <p:nvPr/>
          </p:nvSpPr>
          <p:spPr bwMode="auto">
            <a:xfrm>
              <a:off x="5062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/>
            </a:p>
          </p:txBody>
        </p:sp>
        <p:sp>
          <p:nvSpPr>
            <p:cNvPr id="21" name="Oval 24"/>
            <p:cNvSpPr>
              <a:spLocks noChangeArrowheads="1"/>
            </p:cNvSpPr>
            <p:nvPr/>
          </p:nvSpPr>
          <p:spPr bwMode="auto">
            <a:xfrm>
              <a:off x="5241" y="2421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/>
            </a:p>
          </p:txBody>
        </p:sp>
        <p:sp>
          <p:nvSpPr>
            <p:cNvPr id="22" name="Oval 25"/>
            <p:cNvSpPr>
              <a:spLocks noChangeArrowheads="1"/>
            </p:cNvSpPr>
            <p:nvPr/>
          </p:nvSpPr>
          <p:spPr bwMode="auto">
            <a:xfrm>
              <a:off x="4704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/>
            </a:p>
          </p:txBody>
        </p:sp>
        <p:sp>
          <p:nvSpPr>
            <p:cNvPr id="23" name="Oval 26"/>
            <p:cNvSpPr>
              <a:spLocks noChangeArrowheads="1"/>
            </p:cNvSpPr>
            <p:nvPr/>
          </p:nvSpPr>
          <p:spPr bwMode="auto">
            <a:xfrm>
              <a:off x="4883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/>
            </a:p>
          </p:txBody>
        </p:sp>
        <p:sp>
          <p:nvSpPr>
            <p:cNvPr id="24" name="Oval 27"/>
            <p:cNvSpPr>
              <a:spLocks noChangeArrowheads="1"/>
            </p:cNvSpPr>
            <p:nvPr/>
          </p:nvSpPr>
          <p:spPr bwMode="auto">
            <a:xfrm>
              <a:off x="5062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/>
            </a:p>
          </p:txBody>
        </p:sp>
        <p:sp>
          <p:nvSpPr>
            <p:cNvPr id="25" name="Oval 28"/>
            <p:cNvSpPr>
              <a:spLocks noChangeArrowheads="1"/>
            </p:cNvSpPr>
            <p:nvPr/>
          </p:nvSpPr>
          <p:spPr bwMode="auto">
            <a:xfrm>
              <a:off x="5241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/>
            </a:p>
          </p:txBody>
        </p:sp>
        <p:sp>
          <p:nvSpPr>
            <p:cNvPr id="26" name="Oval 29"/>
            <p:cNvSpPr>
              <a:spLocks noChangeArrowheads="1"/>
            </p:cNvSpPr>
            <p:nvPr/>
          </p:nvSpPr>
          <p:spPr bwMode="auto">
            <a:xfrm>
              <a:off x="5420" y="2600"/>
              <a:ext cx="127" cy="128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/>
            </a:p>
          </p:txBody>
        </p:sp>
        <p:sp>
          <p:nvSpPr>
            <p:cNvPr id="27" name="Oval 30"/>
            <p:cNvSpPr>
              <a:spLocks noChangeArrowheads="1"/>
            </p:cNvSpPr>
            <p:nvPr/>
          </p:nvSpPr>
          <p:spPr bwMode="auto">
            <a:xfrm>
              <a:off x="4704" y="2779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/>
            </a:p>
          </p:txBody>
        </p:sp>
        <p:sp>
          <p:nvSpPr>
            <p:cNvPr id="28" name="Oval 31"/>
            <p:cNvSpPr>
              <a:spLocks noChangeArrowheads="1"/>
            </p:cNvSpPr>
            <p:nvPr/>
          </p:nvSpPr>
          <p:spPr bwMode="auto">
            <a:xfrm>
              <a:off x="4883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/>
            </a:p>
          </p:txBody>
        </p:sp>
        <p:sp>
          <p:nvSpPr>
            <p:cNvPr id="29" name="Oval 32"/>
            <p:cNvSpPr>
              <a:spLocks noChangeArrowheads="1"/>
            </p:cNvSpPr>
            <p:nvPr/>
          </p:nvSpPr>
          <p:spPr bwMode="auto">
            <a:xfrm>
              <a:off x="5062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/>
            </a:p>
          </p:txBody>
        </p:sp>
        <p:sp>
          <p:nvSpPr>
            <p:cNvPr id="30" name="Oval 33"/>
            <p:cNvSpPr>
              <a:spLocks noChangeArrowheads="1"/>
            </p:cNvSpPr>
            <p:nvPr/>
          </p:nvSpPr>
          <p:spPr bwMode="auto">
            <a:xfrm>
              <a:off x="5241" y="2779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/>
            </a:p>
          </p:txBody>
        </p:sp>
        <p:sp>
          <p:nvSpPr>
            <p:cNvPr id="31" name="Oval 34"/>
            <p:cNvSpPr>
              <a:spLocks noChangeArrowheads="1"/>
            </p:cNvSpPr>
            <p:nvPr/>
          </p:nvSpPr>
          <p:spPr bwMode="auto">
            <a:xfrm>
              <a:off x="4704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/>
            </a:p>
          </p:txBody>
        </p:sp>
        <p:sp>
          <p:nvSpPr>
            <p:cNvPr id="32" name="Oval 35"/>
            <p:cNvSpPr>
              <a:spLocks noChangeArrowheads="1"/>
            </p:cNvSpPr>
            <p:nvPr/>
          </p:nvSpPr>
          <p:spPr bwMode="auto">
            <a:xfrm>
              <a:off x="4883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/>
            </a:p>
          </p:txBody>
        </p:sp>
        <p:sp>
          <p:nvSpPr>
            <p:cNvPr id="33" name="Oval 36"/>
            <p:cNvSpPr>
              <a:spLocks noChangeArrowheads="1"/>
            </p:cNvSpPr>
            <p:nvPr/>
          </p:nvSpPr>
          <p:spPr bwMode="auto">
            <a:xfrm>
              <a:off x="5062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/>
            </a:p>
          </p:txBody>
        </p:sp>
        <p:sp>
          <p:nvSpPr>
            <p:cNvPr id="34" name="Oval 37"/>
            <p:cNvSpPr>
              <a:spLocks noChangeArrowheads="1"/>
            </p:cNvSpPr>
            <p:nvPr/>
          </p:nvSpPr>
          <p:spPr bwMode="auto">
            <a:xfrm>
              <a:off x="5241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/>
            </a:p>
          </p:txBody>
        </p:sp>
        <p:sp>
          <p:nvSpPr>
            <p:cNvPr id="35" name="Oval 38"/>
            <p:cNvSpPr>
              <a:spLocks noChangeArrowheads="1"/>
            </p:cNvSpPr>
            <p:nvPr/>
          </p:nvSpPr>
          <p:spPr bwMode="auto">
            <a:xfrm>
              <a:off x="4883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/>
            </a:p>
          </p:txBody>
        </p:sp>
        <p:sp>
          <p:nvSpPr>
            <p:cNvPr id="36" name="Oval 39"/>
            <p:cNvSpPr>
              <a:spLocks noChangeArrowheads="1"/>
            </p:cNvSpPr>
            <p:nvPr/>
          </p:nvSpPr>
          <p:spPr bwMode="auto">
            <a:xfrm>
              <a:off x="5241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/>
            </a:p>
          </p:txBody>
        </p:sp>
      </p:grpSp>
      <p:sp>
        <p:nvSpPr>
          <p:cNvPr id="37" name="Line 40"/>
          <p:cNvSpPr>
            <a:spLocks noChangeShapeType="1"/>
          </p:cNvSpPr>
          <p:nvPr/>
        </p:nvSpPr>
        <p:spPr bwMode="auto">
          <a:xfrm>
            <a:off x="304800" y="2819400"/>
            <a:ext cx="82296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15913" y="466725"/>
            <a:ext cx="6781800" cy="2133600"/>
          </a:xfrm>
        </p:spPr>
        <p:txBody>
          <a:bodyPr/>
          <a:lstStyle>
            <a:lvl1pPr algn="r">
              <a:defRPr sz="4800"/>
            </a:lvl1pPr>
          </a:lstStyle>
          <a:p>
            <a:r>
              <a:rPr lang="ru-RU" altLang="en-US"/>
              <a:t>Образец заголовка</a:t>
            </a: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849313" y="3049588"/>
            <a:ext cx="6248400" cy="23622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3200"/>
            </a:lvl1pPr>
          </a:lstStyle>
          <a:p>
            <a:r>
              <a:rPr lang="ru-RU" altLang="en-US"/>
              <a:t>Образец подзаголовка</a:t>
            </a:r>
          </a:p>
        </p:txBody>
      </p:sp>
      <p:sp>
        <p:nvSpPr>
          <p:cNvPr id="38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39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40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FCC432-D956-4FE1-BBD8-C098BBD71AA5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345852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94B5F0-2C44-4818-9723-C766573214E7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42753223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22238"/>
            <a:ext cx="2057400" cy="600868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22238"/>
            <a:ext cx="6019800" cy="600868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A663F2-BBF4-4D9B-AA69-A72BA2DB1F1F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3941410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F6E86C-B27A-43EC-B119-34BB922FFAD5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6024367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9B3AA1-2FEA-4C9A-8E53-BD7D34522278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4683578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719263"/>
            <a:ext cx="4038600" cy="21288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4000500"/>
            <a:ext cx="4038600" cy="21304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0D5D7C-0751-4E23-ACFE-C326C6BE689F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573564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32A130-0B0D-4129-8849-F7C4A00F14DB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0811975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EFCEBD-496B-4CDF-9CFE-F93BA7B031F1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5828016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20A4D2-1BA1-4FF5-A5F9-FCDD38625EE2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5298245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88B729-B28D-4E1B-8888-29BDEA6AA339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2532897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F63B8F-FEE1-4D26-853A-B3A342A2BC04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626006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D702D8-7521-4D13-BDB8-029570E6DCE9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2943172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D668B1-4A01-4FDE-882B-1F23AA8187A3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3308266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B7B728-5A3D-4A13-A927-ACBAA9B8AD69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3522031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Line 2"/>
          <p:cNvSpPr>
            <a:spLocks noChangeShapeType="1"/>
          </p:cNvSpPr>
          <p:nvPr/>
        </p:nvSpPr>
        <p:spPr bwMode="auto">
          <a:xfrm>
            <a:off x="7962900" y="152400"/>
            <a:ext cx="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2238"/>
            <a:ext cx="75438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smtClean="0"/>
              <a:t>Образец заголовка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19263"/>
            <a:ext cx="8229600" cy="441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smtClean="0"/>
              <a:t>Образец текста</a:t>
            </a:r>
          </a:p>
          <a:p>
            <a:pPr lvl="1"/>
            <a:r>
              <a:rPr lang="ru-RU" altLang="en-US" smtClean="0"/>
              <a:t>Второй уровень</a:t>
            </a:r>
          </a:p>
          <a:p>
            <a:pPr lvl="2"/>
            <a:r>
              <a:rPr lang="ru-RU" altLang="en-US" smtClean="0"/>
              <a:t>Третий уровень</a:t>
            </a:r>
          </a:p>
          <a:p>
            <a:pPr lvl="3"/>
            <a:r>
              <a:rPr lang="ru-RU" altLang="en-US" smtClean="0"/>
              <a:t>Четвертый уровень</a:t>
            </a:r>
          </a:p>
          <a:p>
            <a:pPr lvl="4"/>
            <a:r>
              <a:rPr lang="ru-RU" altLang="en-US" smtClean="0"/>
              <a:t>Пятый уровень</a:t>
            </a:r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latin typeface="Arial" charset="0"/>
              </a:defRPr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latin typeface="Arial" charset="0"/>
              </a:defRPr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/>
            </a:lvl1pPr>
          </a:lstStyle>
          <a:p>
            <a:pPr>
              <a:defRPr/>
            </a:pPr>
            <a:fld id="{6CD6E269-4379-417D-AFEB-06516EB694C4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  <p:grpSp>
        <p:nvGrpSpPr>
          <p:cNvPr id="1032" name="Group 8"/>
          <p:cNvGrpSpPr>
            <a:grpSpLocks/>
          </p:cNvGrpSpPr>
          <p:nvPr/>
        </p:nvGrpSpPr>
        <p:grpSpPr bwMode="auto">
          <a:xfrm>
            <a:off x="8153400" y="152400"/>
            <a:ext cx="792163" cy="1295400"/>
            <a:chOff x="5136" y="960"/>
            <a:chExt cx="528" cy="864"/>
          </a:xfrm>
        </p:grpSpPr>
        <p:sp>
          <p:nvSpPr>
            <p:cNvPr id="1033" name="Oval 9"/>
            <p:cNvSpPr>
              <a:spLocks noChangeArrowheads="1"/>
            </p:cNvSpPr>
            <p:nvPr/>
          </p:nvSpPr>
          <p:spPr bwMode="auto">
            <a:xfrm>
              <a:off x="5136" y="960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/>
            </a:p>
          </p:txBody>
        </p:sp>
        <p:sp>
          <p:nvSpPr>
            <p:cNvPr id="1034" name="Oval 10"/>
            <p:cNvSpPr>
              <a:spLocks noChangeArrowheads="1"/>
            </p:cNvSpPr>
            <p:nvPr/>
          </p:nvSpPr>
          <p:spPr bwMode="auto">
            <a:xfrm>
              <a:off x="5248" y="960"/>
              <a:ext cx="79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/>
            </a:p>
          </p:txBody>
        </p:sp>
        <p:sp>
          <p:nvSpPr>
            <p:cNvPr id="1035" name="Oval 11"/>
            <p:cNvSpPr>
              <a:spLocks noChangeArrowheads="1"/>
            </p:cNvSpPr>
            <p:nvPr/>
          </p:nvSpPr>
          <p:spPr bwMode="auto">
            <a:xfrm>
              <a:off x="5360" y="960"/>
              <a:ext cx="76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/>
            </a:p>
          </p:txBody>
        </p:sp>
        <p:sp>
          <p:nvSpPr>
            <p:cNvPr id="1036" name="Oval 12"/>
            <p:cNvSpPr>
              <a:spLocks noChangeArrowheads="1"/>
            </p:cNvSpPr>
            <p:nvPr/>
          </p:nvSpPr>
          <p:spPr bwMode="auto">
            <a:xfrm>
              <a:off x="5136" y="1072"/>
              <a:ext cx="80" cy="7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/>
            </a:p>
          </p:txBody>
        </p:sp>
        <p:sp>
          <p:nvSpPr>
            <p:cNvPr id="1037" name="Oval 13"/>
            <p:cNvSpPr>
              <a:spLocks noChangeArrowheads="1"/>
            </p:cNvSpPr>
            <p:nvPr/>
          </p:nvSpPr>
          <p:spPr bwMode="auto">
            <a:xfrm>
              <a:off x="5248" y="1072"/>
              <a:ext cx="79" cy="7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/>
            </a:p>
          </p:txBody>
        </p:sp>
        <p:sp>
          <p:nvSpPr>
            <p:cNvPr id="1038" name="Oval 14"/>
            <p:cNvSpPr>
              <a:spLocks noChangeArrowheads="1"/>
            </p:cNvSpPr>
            <p:nvPr/>
          </p:nvSpPr>
          <p:spPr bwMode="auto">
            <a:xfrm>
              <a:off x="5360" y="1072"/>
              <a:ext cx="76" cy="7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/>
            </a:p>
          </p:txBody>
        </p:sp>
        <p:sp>
          <p:nvSpPr>
            <p:cNvPr id="1039" name="Oval 15"/>
            <p:cNvSpPr>
              <a:spLocks noChangeArrowheads="1"/>
            </p:cNvSpPr>
            <p:nvPr/>
          </p:nvSpPr>
          <p:spPr bwMode="auto">
            <a:xfrm>
              <a:off x="5472" y="1072"/>
              <a:ext cx="73" cy="7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/>
            </a:p>
          </p:txBody>
        </p:sp>
        <p:sp>
          <p:nvSpPr>
            <p:cNvPr id="1040" name="Oval 16"/>
            <p:cNvSpPr>
              <a:spLocks noChangeArrowheads="1"/>
            </p:cNvSpPr>
            <p:nvPr/>
          </p:nvSpPr>
          <p:spPr bwMode="auto">
            <a:xfrm>
              <a:off x="5136" y="1184"/>
              <a:ext cx="80" cy="73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/>
            </a:p>
          </p:txBody>
        </p:sp>
        <p:sp>
          <p:nvSpPr>
            <p:cNvPr id="1041" name="Oval 17"/>
            <p:cNvSpPr>
              <a:spLocks noChangeArrowheads="1"/>
            </p:cNvSpPr>
            <p:nvPr/>
          </p:nvSpPr>
          <p:spPr bwMode="auto">
            <a:xfrm>
              <a:off x="5248" y="1184"/>
              <a:ext cx="79" cy="73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/>
            </a:p>
          </p:txBody>
        </p:sp>
        <p:sp>
          <p:nvSpPr>
            <p:cNvPr id="1042" name="Oval 18"/>
            <p:cNvSpPr>
              <a:spLocks noChangeArrowheads="1"/>
            </p:cNvSpPr>
            <p:nvPr/>
          </p:nvSpPr>
          <p:spPr bwMode="auto">
            <a:xfrm>
              <a:off x="5360" y="1184"/>
              <a:ext cx="76" cy="7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/>
            </a:p>
          </p:txBody>
        </p:sp>
        <p:sp>
          <p:nvSpPr>
            <p:cNvPr id="1043" name="Oval 19"/>
            <p:cNvSpPr>
              <a:spLocks noChangeArrowheads="1"/>
            </p:cNvSpPr>
            <p:nvPr/>
          </p:nvSpPr>
          <p:spPr bwMode="auto">
            <a:xfrm>
              <a:off x="5472" y="1184"/>
              <a:ext cx="73" cy="7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/>
            </a:p>
          </p:txBody>
        </p:sp>
        <p:sp>
          <p:nvSpPr>
            <p:cNvPr id="1044" name="Oval 20"/>
            <p:cNvSpPr>
              <a:spLocks noChangeArrowheads="1"/>
            </p:cNvSpPr>
            <p:nvPr/>
          </p:nvSpPr>
          <p:spPr bwMode="auto">
            <a:xfrm>
              <a:off x="5584" y="1184"/>
              <a:ext cx="80" cy="7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/>
            </a:p>
          </p:txBody>
        </p:sp>
        <p:sp>
          <p:nvSpPr>
            <p:cNvPr id="1045" name="Oval 21"/>
            <p:cNvSpPr>
              <a:spLocks noChangeArrowheads="1"/>
            </p:cNvSpPr>
            <p:nvPr/>
          </p:nvSpPr>
          <p:spPr bwMode="auto">
            <a:xfrm>
              <a:off x="5136" y="1296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/>
            </a:p>
          </p:txBody>
        </p:sp>
        <p:sp>
          <p:nvSpPr>
            <p:cNvPr id="1046" name="Oval 22"/>
            <p:cNvSpPr>
              <a:spLocks noChangeArrowheads="1"/>
            </p:cNvSpPr>
            <p:nvPr/>
          </p:nvSpPr>
          <p:spPr bwMode="auto">
            <a:xfrm>
              <a:off x="5248" y="1296"/>
              <a:ext cx="79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/>
            </a:p>
          </p:txBody>
        </p:sp>
        <p:sp>
          <p:nvSpPr>
            <p:cNvPr id="1047" name="Oval 23"/>
            <p:cNvSpPr>
              <a:spLocks noChangeArrowheads="1"/>
            </p:cNvSpPr>
            <p:nvPr/>
          </p:nvSpPr>
          <p:spPr bwMode="auto">
            <a:xfrm>
              <a:off x="5360" y="1296"/>
              <a:ext cx="76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/>
            </a:p>
          </p:txBody>
        </p:sp>
        <p:sp>
          <p:nvSpPr>
            <p:cNvPr id="1048" name="Oval 24"/>
            <p:cNvSpPr>
              <a:spLocks noChangeArrowheads="1"/>
            </p:cNvSpPr>
            <p:nvPr/>
          </p:nvSpPr>
          <p:spPr bwMode="auto">
            <a:xfrm>
              <a:off x="5472" y="1296"/>
              <a:ext cx="73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/>
            </a:p>
          </p:txBody>
        </p:sp>
        <p:sp>
          <p:nvSpPr>
            <p:cNvPr id="1049" name="Oval 25"/>
            <p:cNvSpPr>
              <a:spLocks noChangeArrowheads="1"/>
            </p:cNvSpPr>
            <p:nvPr/>
          </p:nvSpPr>
          <p:spPr bwMode="auto">
            <a:xfrm>
              <a:off x="5136" y="1408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/>
            </a:p>
          </p:txBody>
        </p:sp>
        <p:sp>
          <p:nvSpPr>
            <p:cNvPr id="1050" name="Oval 26"/>
            <p:cNvSpPr>
              <a:spLocks noChangeArrowheads="1"/>
            </p:cNvSpPr>
            <p:nvPr/>
          </p:nvSpPr>
          <p:spPr bwMode="auto">
            <a:xfrm>
              <a:off x="5248" y="1408"/>
              <a:ext cx="79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/>
            </a:p>
          </p:txBody>
        </p:sp>
        <p:sp>
          <p:nvSpPr>
            <p:cNvPr id="1051" name="Oval 27"/>
            <p:cNvSpPr>
              <a:spLocks noChangeArrowheads="1"/>
            </p:cNvSpPr>
            <p:nvPr/>
          </p:nvSpPr>
          <p:spPr bwMode="auto">
            <a:xfrm>
              <a:off x="5360" y="1408"/>
              <a:ext cx="76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/>
            </a:p>
          </p:txBody>
        </p:sp>
        <p:sp>
          <p:nvSpPr>
            <p:cNvPr id="1052" name="Oval 28"/>
            <p:cNvSpPr>
              <a:spLocks noChangeArrowheads="1"/>
            </p:cNvSpPr>
            <p:nvPr/>
          </p:nvSpPr>
          <p:spPr bwMode="auto">
            <a:xfrm>
              <a:off x="5472" y="1408"/>
              <a:ext cx="73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/>
            </a:p>
          </p:txBody>
        </p:sp>
        <p:sp>
          <p:nvSpPr>
            <p:cNvPr id="1053" name="Oval 29"/>
            <p:cNvSpPr>
              <a:spLocks noChangeArrowheads="1"/>
            </p:cNvSpPr>
            <p:nvPr/>
          </p:nvSpPr>
          <p:spPr bwMode="auto">
            <a:xfrm>
              <a:off x="5584" y="1408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/>
            </a:p>
          </p:txBody>
        </p:sp>
        <p:sp>
          <p:nvSpPr>
            <p:cNvPr id="1054" name="Oval 30"/>
            <p:cNvSpPr>
              <a:spLocks noChangeArrowheads="1"/>
            </p:cNvSpPr>
            <p:nvPr/>
          </p:nvSpPr>
          <p:spPr bwMode="auto">
            <a:xfrm>
              <a:off x="5136" y="1520"/>
              <a:ext cx="80" cy="7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/>
            </a:p>
          </p:txBody>
        </p:sp>
        <p:sp>
          <p:nvSpPr>
            <p:cNvPr id="1055" name="Oval 31"/>
            <p:cNvSpPr>
              <a:spLocks noChangeArrowheads="1"/>
            </p:cNvSpPr>
            <p:nvPr/>
          </p:nvSpPr>
          <p:spPr bwMode="auto">
            <a:xfrm>
              <a:off x="5248" y="1520"/>
              <a:ext cx="79" cy="7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/>
            </a:p>
          </p:txBody>
        </p:sp>
        <p:sp>
          <p:nvSpPr>
            <p:cNvPr id="1056" name="Oval 32"/>
            <p:cNvSpPr>
              <a:spLocks noChangeArrowheads="1"/>
            </p:cNvSpPr>
            <p:nvPr/>
          </p:nvSpPr>
          <p:spPr bwMode="auto">
            <a:xfrm>
              <a:off x="5360" y="1520"/>
              <a:ext cx="76" cy="7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/>
            </a:p>
          </p:txBody>
        </p:sp>
        <p:sp>
          <p:nvSpPr>
            <p:cNvPr id="1057" name="Oval 33"/>
            <p:cNvSpPr>
              <a:spLocks noChangeArrowheads="1"/>
            </p:cNvSpPr>
            <p:nvPr/>
          </p:nvSpPr>
          <p:spPr bwMode="auto">
            <a:xfrm>
              <a:off x="5472" y="1520"/>
              <a:ext cx="73" cy="79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/>
            </a:p>
          </p:txBody>
        </p:sp>
        <p:sp>
          <p:nvSpPr>
            <p:cNvPr id="1058" name="Oval 34"/>
            <p:cNvSpPr>
              <a:spLocks noChangeArrowheads="1"/>
            </p:cNvSpPr>
            <p:nvPr/>
          </p:nvSpPr>
          <p:spPr bwMode="auto">
            <a:xfrm>
              <a:off x="5136" y="1632"/>
              <a:ext cx="80" cy="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/>
            </a:p>
          </p:txBody>
        </p:sp>
        <p:sp>
          <p:nvSpPr>
            <p:cNvPr id="1059" name="Oval 35"/>
            <p:cNvSpPr>
              <a:spLocks noChangeArrowheads="1"/>
            </p:cNvSpPr>
            <p:nvPr/>
          </p:nvSpPr>
          <p:spPr bwMode="auto">
            <a:xfrm>
              <a:off x="5248" y="1632"/>
              <a:ext cx="79" cy="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/>
            </a:p>
          </p:txBody>
        </p:sp>
        <p:sp>
          <p:nvSpPr>
            <p:cNvPr id="1060" name="Oval 36"/>
            <p:cNvSpPr>
              <a:spLocks noChangeArrowheads="1"/>
            </p:cNvSpPr>
            <p:nvPr/>
          </p:nvSpPr>
          <p:spPr bwMode="auto">
            <a:xfrm>
              <a:off x="5360" y="1632"/>
              <a:ext cx="76" cy="75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/>
            </a:p>
          </p:txBody>
        </p:sp>
        <p:sp>
          <p:nvSpPr>
            <p:cNvPr id="1061" name="Oval 37"/>
            <p:cNvSpPr>
              <a:spLocks noChangeArrowheads="1"/>
            </p:cNvSpPr>
            <p:nvPr/>
          </p:nvSpPr>
          <p:spPr bwMode="auto">
            <a:xfrm>
              <a:off x="5472" y="1632"/>
              <a:ext cx="73" cy="75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/>
            </a:p>
          </p:txBody>
        </p:sp>
        <p:sp>
          <p:nvSpPr>
            <p:cNvPr id="1062" name="Oval 38"/>
            <p:cNvSpPr>
              <a:spLocks noChangeArrowheads="1"/>
            </p:cNvSpPr>
            <p:nvPr/>
          </p:nvSpPr>
          <p:spPr bwMode="auto">
            <a:xfrm>
              <a:off x="5248" y="1744"/>
              <a:ext cx="79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/>
            </a:p>
          </p:txBody>
        </p:sp>
        <p:sp>
          <p:nvSpPr>
            <p:cNvPr id="1063" name="Oval 39"/>
            <p:cNvSpPr>
              <a:spLocks noChangeArrowheads="1"/>
            </p:cNvSpPr>
            <p:nvPr/>
          </p:nvSpPr>
          <p:spPr bwMode="auto">
            <a:xfrm>
              <a:off x="5472" y="1744"/>
              <a:ext cx="73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8" r:id="rId1"/>
    <p:sldLayoutId id="2147483815" r:id="rId2"/>
    <p:sldLayoutId id="2147483816" r:id="rId3"/>
    <p:sldLayoutId id="2147483817" r:id="rId4"/>
    <p:sldLayoutId id="2147483818" r:id="rId5"/>
    <p:sldLayoutId id="2147483819" r:id="rId6"/>
    <p:sldLayoutId id="2147483820" r:id="rId7"/>
    <p:sldLayoutId id="2147483821" r:id="rId8"/>
    <p:sldLayoutId id="2147483822" r:id="rId9"/>
    <p:sldLayoutId id="2147483823" r:id="rId10"/>
    <p:sldLayoutId id="2147483824" r:id="rId11"/>
    <p:sldLayoutId id="2147483825" r:id="rId12"/>
    <p:sldLayoutId id="2147483826" r:id="rId13"/>
    <p:sldLayoutId id="2147483827" r:id="rId14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anose="05000000000000000000" pitchFamily="2" charset="2"/>
        <a:buChar char="l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92150" indent="-3476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l"/>
        <a:defRPr sz="2600">
          <a:solidFill>
            <a:schemeClr val="tx1"/>
          </a:solidFill>
          <a:latin typeface="+mn-lt"/>
        </a:defRPr>
      </a:lvl2pPr>
      <a:lvl3pPr marL="987425" indent="-2936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anose="05000000000000000000" pitchFamily="2" charset="2"/>
        <a:buChar char="l"/>
        <a:defRPr sz="2300">
          <a:solidFill>
            <a:schemeClr val="tx1"/>
          </a:solidFill>
          <a:latin typeface="+mn-lt"/>
        </a:defRPr>
      </a:lvl3pPr>
      <a:lvl4pPr marL="1281113" indent="-2921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</a:defRPr>
      </a:lvl4pPr>
      <a:lvl5pPr marL="1598613" indent="-315913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</a:defRPr>
      </a:lvl5pPr>
      <a:lvl6pPr marL="20558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130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29702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4274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Excel_97-20034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Excel_97-20035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Excel_97-20036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nsportal.ru/kiselev-valentin-mihaylovich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nsportal.ru/npo-spo/energetika-energeticheskoe-mashinostroenie-i-elektrotekhnika/library/2021/12/14/sozdanie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22.jpeg"/><Relationship Id="rId5" Type="http://schemas.openxmlformats.org/officeDocument/2006/relationships/image" Target="../media/image20.emf"/><Relationship Id="rId4" Type="http://schemas.openxmlformats.org/officeDocument/2006/relationships/package" Target="../embeddings/_________Microsoft_Word4.docx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Microsoft_Word1.docx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emf"/><Relationship Id="rId5" Type="http://schemas.openxmlformats.org/officeDocument/2006/relationships/package" Target="../embeddings/_________Microsoft_Word2.docx"/><Relationship Id="rId4" Type="http://schemas.openxmlformats.org/officeDocument/2006/relationships/image" Target="../media/image2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Excel_97-20031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Excel_97-20032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Excel_97-20033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algn="ctr" eaLnBrk="1" hangingPunct="1"/>
            <a:r>
              <a:rPr lang="ru-RU" altLang="ru-RU" sz="1200" b="0" dirty="0" smtClean="0"/>
              <a:t>Государственное автономное профессиональное образовательное учреждение </a:t>
            </a:r>
            <a:br>
              <a:rPr lang="ru-RU" altLang="ru-RU" sz="1200" b="0" dirty="0" smtClean="0"/>
            </a:br>
            <a:r>
              <a:rPr lang="ru-RU" altLang="ru-RU" sz="1200" b="0" dirty="0" smtClean="0"/>
              <a:t>Республики Саха (Якутия) </a:t>
            </a:r>
            <a:br>
              <a:rPr lang="ru-RU" altLang="ru-RU" sz="1200" b="0" dirty="0" smtClean="0"/>
            </a:br>
            <a:r>
              <a:rPr lang="ru-RU" altLang="ru-RU" sz="1200" b="0" dirty="0" smtClean="0"/>
              <a:t>«Якутский колледж связи и энергетики имени </a:t>
            </a:r>
            <a:r>
              <a:rPr lang="ru-RU" altLang="ru-RU" sz="1200" b="0" dirty="0" err="1" smtClean="0"/>
              <a:t>П.И.Дудкина</a:t>
            </a:r>
            <a:r>
              <a:rPr lang="ru-RU" altLang="ru-RU" sz="1200" b="0" dirty="0" smtClean="0"/>
              <a:t>» </a:t>
            </a:r>
            <a:br>
              <a:rPr lang="ru-RU" altLang="ru-RU" sz="1200" b="0" dirty="0" smtClean="0"/>
            </a:br>
            <a:endParaRPr lang="ru-RU" altLang="ru-RU" dirty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algn="ctr" eaLnBrk="1" hangingPunct="1"/>
            <a:r>
              <a:rPr lang="ru-RU" altLang="ru-RU" b="1" smtClean="0">
                <a:solidFill>
                  <a:srgbClr val="7030A0"/>
                </a:solidFill>
              </a:rPr>
              <a:t>КИСЕЛЕВ ВАЛЕНТИН МИХАЙЛОВИЧ</a:t>
            </a:r>
          </a:p>
          <a:p>
            <a:pPr algn="ctr" eaLnBrk="1" hangingPunct="1"/>
            <a:endParaRPr lang="ru-RU" altLang="ru-RU" sz="2000" smtClean="0"/>
          </a:p>
          <a:p>
            <a:pPr algn="ctr" eaLnBrk="1" hangingPunct="1"/>
            <a:r>
              <a:rPr lang="ru-RU" altLang="ru-RU" sz="2000" smtClean="0"/>
              <a:t>Преподаватель специальных дисциплин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003300"/>
          </a:xfrm>
        </p:spPr>
        <p:txBody>
          <a:bodyPr/>
          <a:lstStyle/>
          <a:p>
            <a:r>
              <a:rPr lang="ru-RU" altLang="ru-RU" sz="2400" smtClean="0"/>
              <a:t>МДК 06.01 Обслуживание оборудования подстанций</a:t>
            </a:r>
          </a:p>
        </p:txBody>
      </p:sp>
      <p:graphicFrame>
        <p:nvGraphicFramePr>
          <p:cNvPr id="15363" name="Объект 5"/>
          <p:cNvGraphicFramePr>
            <a:graphicFrameLocks noGrp="1"/>
          </p:cNvGraphicFramePr>
          <p:nvPr>
            <p:ph idx="1"/>
          </p:nvPr>
        </p:nvGraphicFramePr>
        <p:xfrm>
          <a:off x="406400" y="1668463"/>
          <a:ext cx="8331200" cy="4513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8" name="Диаграмма" r:id="rId3" imgW="8340051" imgH="4523624" progId="Excel.Chart.8">
                  <p:embed/>
                </p:oleObj>
              </mc:Choice>
              <mc:Fallback>
                <p:oleObj name="Диаграмма" r:id="rId3" imgW="8340051" imgH="4523624" progId="Excel.Chart.8">
                  <p:embed/>
                  <p:pic>
                    <p:nvPicPr>
                      <p:cNvPr id="0" name="Объект 5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400" y="1668463"/>
                        <a:ext cx="8331200" cy="4513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>
          <a:extLs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altLang="ru-RU" sz="2400" smtClean="0"/>
              <a:t>МДК 06.02 </a:t>
            </a:r>
            <a:r>
              <a:rPr lang="ru-RU" altLang="ru-RU" sz="2400" smtClean="0">
                <a:cs typeface="Calibri" panose="020F0502020204030204" pitchFamily="34" charset="0"/>
              </a:rPr>
              <a:t>Обеспечение обслуживания электрооборудования электрических станций</a:t>
            </a:r>
            <a:endParaRPr lang="ru-RU" altLang="ru-RU" sz="2400" smtClean="0"/>
          </a:p>
        </p:txBody>
      </p:sp>
      <p:graphicFrame>
        <p:nvGraphicFramePr>
          <p:cNvPr id="16387" name="Объект 5"/>
          <p:cNvGraphicFramePr>
            <a:graphicFrameLocks noGrp="1"/>
          </p:cNvGraphicFramePr>
          <p:nvPr>
            <p:ph idx="1"/>
          </p:nvPr>
        </p:nvGraphicFramePr>
        <p:xfrm>
          <a:off x="406400" y="1506538"/>
          <a:ext cx="8331200" cy="4675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2" name="Диаграмма" r:id="rId3" imgW="8340051" imgH="4682134" progId="Excel.Chart.8">
                  <p:embed/>
                </p:oleObj>
              </mc:Choice>
              <mc:Fallback>
                <p:oleObj name="Диаграмма" r:id="rId3" imgW="8340051" imgH="4682134" progId="Excel.Chart.8">
                  <p:embed/>
                  <p:pic>
                    <p:nvPicPr>
                      <p:cNvPr id="0" name="Объект 5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400" y="1506538"/>
                        <a:ext cx="8331200" cy="4675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2000" smtClean="0"/>
              <a:t>Результаты освоения обучающимися образовательных программ по итогам мониторинга системы образования              (ГИА, защита дипломных проектов)</a:t>
            </a:r>
          </a:p>
        </p:txBody>
      </p:sp>
      <p:graphicFrame>
        <p:nvGraphicFramePr>
          <p:cNvPr id="17411" name="Объект 5"/>
          <p:cNvGraphicFramePr>
            <a:graphicFrameLocks noGrp="1"/>
          </p:cNvGraphicFramePr>
          <p:nvPr>
            <p:ph idx="1"/>
          </p:nvPr>
        </p:nvGraphicFramePr>
        <p:xfrm>
          <a:off x="406400" y="1668463"/>
          <a:ext cx="8331200" cy="4513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6" name="Диаграмма" r:id="rId3" imgW="8340051" imgH="4523624" progId="Excel.Chart.8">
                  <p:embed/>
                </p:oleObj>
              </mc:Choice>
              <mc:Fallback>
                <p:oleObj name="Диаграмма" r:id="rId3" imgW="8340051" imgH="4523624" progId="Excel.Chart.8">
                  <p:embed/>
                  <p:pic>
                    <p:nvPicPr>
                      <p:cNvPr id="0" name="Объект 5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400" y="1668463"/>
                        <a:ext cx="8331200" cy="4513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/>
              <a:t>Эффективность работы по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программно-методическому </a:t>
            </a:r>
            <a:r>
              <a:rPr lang="ru-RU" sz="2400" dirty="0"/>
              <a:t>сопровождению образовательного процесса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1800" dirty="0" smtClean="0"/>
              <a:t>Разработаны </a:t>
            </a:r>
            <a:r>
              <a:rPr lang="ru-RU" sz="1800" dirty="0"/>
              <a:t>программы, УМК и </a:t>
            </a:r>
            <a:r>
              <a:rPr lang="ru-RU" sz="1800" dirty="0" err="1" smtClean="0"/>
              <a:t>ФОСы</a:t>
            </a:r>
            <a:r>
              <a:rPr lang="ru-RU" sz="1800" dirty="0" smtClean="0"/>
              <a:t> по МДК:</a:t>
            </a:r>
          </a:p>
          <a:p>
            <a:r>
              <a:rPr lang="ru-RU" sz="1800" dirty="0" smtClean="0"/>
              <a:t> МДК </a:t>
            </a:r>
            <a:r>
              <a:rPr lang="ru-RU" sz="1800" dirty="0"/>
              <a:t>02.01 Техническая эксплуатация электрооборудования электрических станций, сетей и систем, </a:t>
            </a:r>
            <a:endParaRPr lang="ru-RU" sz="1800" dirty="0" smtClean="0"/>
          </a:p>
          <a:p>
            <a:r>
              <a:rPr lang="ru-RU" sz="1800" dirty="0" smtClean="0"/>
              <a:t>МДК </a:t>
            </a:r>
            <a:r>
              <a:rPr lang="ru-RU" sz="1800" dirty="0"/>
              <a:t>02.02 Релейная защита электрооборудования электрических станций, сетей и систем, </a:t>
            </a:r>
            <a:endParaRPr lang="ru-RU" sz="1800" dirty="0" smtClean="0"/>
          </a:p>
          <a:p>
            <a:r>
              <a:rPr lang="ru-RU" sz="1800" dirty="0" smtClean="0"/>
              <a:t>МДК </a:t>
            </a:r>
            <a:r>
              <a:rPr lang="ru-RU" sz="1800" dirty="0"/>
              <a:t>04.01 Техническая диагностика и ремонт электрооборудования, </a:t>
            </a:r>
            <a:endParaRPr lang="ru-RU" sz="1800" dirty="0" smtClean="0"/>
          </a:p>
          <a:p>
            <a:r>
              <a:rPr lang="ru-RU" sz="1800" dirty="0" smtClean="0"/>
              <a:t>МДК </a:t>
            </a:r>
            <a:r>
              <a:rPr lang="ru-RU" sz="1800" dirty="0"/>
              <a:t>06.01 Обслуживание оборудования подстанций, </a:t>
            </a:r>
            <a:endParaRPr lang="ru-RU" sz="1800" dirty="0" smtClean="0"/>
          </a:p>
          <a:p>
            <a:r>
              <a:rPr lang="ru-RU" sz="1800" dirty="0" smtClean="0"/>
              <a:t>МДК </a:t>
            </a:r>
            <a:r>
              <a:rPr lang="ru-RU" sz="1800" dirty="0"/>
              <a:t>06.02 Обеспечение обслуживания электрооборудования электрических </a:t>
            </a:r>
            <a:r>
              <a:rPr lang="ru-RU" sz="1800" dirty="0" smtClean="0"/>
              <a:t>станций </a:t>
            </a:r>
          </a:p>
          <a:p>
            <a:pPr marL="0" indent="0">
              <a:buNone/>
            </a:pPr>
            <a:r>
              <a:rPr lang="ru-RU" sz="1800" dirty="0" smtClean="0"/>
              <a:t>разработанные </a:t>
            </a:r>
            <a:r>
              <a:rPr lang="ru-RU" sz="1800" dirty="0"/>
              <a:t>на основе  Федерального государственного образовательного стандарта по специальности 13.02.03 «Электрические станции, сети и системы», входящей в укрупнённую группу специальностей  13.00.00 </a:t>
            </a:r>
            <a:r>
              <a:rPr lang="ru-RU" sz="1800" dirty="0" err="1"/>
              <a:t>Электро</a:t>
            </a:r>
            <a:r>
              <a:rPr lang="ru-RU" sz="1800" dirty="0"/>
              <a:t> и теплоэнергетика </a:t>
            </a:r>
          </a:p>
        </p:txBody>
      </p:sp>
    </p:spTree>
    <p:extLst>
      <p:ext uri="{BB962C8B-B14F-4D97-AF65-F5344CB8AC3E}">
        <p14:creationId xmlns:p14="http://schemas.microsoft.com/office/powerpoint/2010/main" val="6883705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7543800" cy="792088"/>
          </a:xfrm>
        </p:spPr>
        <p:txBody>
          <a:bodyPr/>
          <a:lstStyle/>
          <a:p>
            <a:pPr algn="ctr"/>
            <a:r>
              <a:rPr lang="ru-RU" sz="3200" dirty="0">
                <a:solidFill>
                  <a:srgbClr val="7030A0"/>
                </a:solidFill>
                <a:ea typeface="+mn-ea"/>
                <a:cs typeface="+mn-cs"/>
              </a:rPr>
              <a:t>Использование новых образовательных технологий</a:t>
            </a:r>
            <a:endParaRPr lang="ru-RU" sz="3200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000" dirty="0" smtClean="0"/>
              <a:t>1</a:t>
            </a:r>
            <a:r>
              <a:rPr lang="ru-RU" sz="2000" dirty="0"/>
              <a:t>. </a:t>
            </a:r>
            <a:r>
              <a:rPr lang="ru-RU" sz="2200" dirty="0"/>
              <a:t>Электронное портфолио преподавателя в социальной сети работников образования: </a:t>
            </a:r>
            <a:r>
              <a:rPr lang="ru-RU" sz="2200" dirty="0" smtClean="0">
                <a:hlinkClick r:id="rId2"/>
              </a:rPr>
              <a:t>https</a:t>
            </a:r>
            <a:r>
              <a:rPr lang="ru-RU" sz="2200" dirty="0">
                <a:hlinkClick r:id="rId2"/>
              </a:rPr>
              <a:t>://</a:t>
            </a:r>
            <a:r>
              <a:rPr lang="ru-RU" sz="2200" dirty="0" smtClean="0">
                <a:hlinkClick r:id="rId2"/>
              </a:rPr>
              <a:t>nsportal.ru/kiselev-valentin-mihaylovich</a:t>
            </a:r>
            <a:endParaRPr lang="ru-RU" sz="2200" dirty="0" smtClean="0"/>
          </a:p>
          <a:p>
            <a:pPr marL="0" indent="0">
              <a:buNone/>
            </a:pPr>
            <a:endParaRPr lang="ru-RU" sz="2200" dirty="0" smtClean="0"/>
          </a:p>
          <a:p>
            <a:r>
              <a:rPr lang="ru-RU" sz="2200" dirty="0" smtClean="0"/>
              <a:t>2</a:t>
            </a:r>
            <a:r>
              <a:rPr lang="ru-RU" sz="2200" dirty="0"/>
              <a:t>. Использование в образовательном процессе Интернет образовательные  ресурсы  и образовательные платформы </a:t>
            </a:r>
            <a:r>
              <a:rPr lang="ru-RU" sz="2200" dirty="0" err="1"/>
              <a:t>Zoom</a:t>
            </a:r>
            <a:r>
              <a:rPr lang="ru-RU" sz="2200" dirty="0"/>
              <a:t>, </a:t>
            </a:r>
            <a:r>
              <a:rPr lang="ru-RU" sz="2200" dirty="0" err="1"/>
              <a:t>Discord</a:t>
            </a:r>
            <a:r>
              <a:rPr lang="ru-RU" sz="2200" dirty="0"/>
              <a:t>, социальные сети: E- </a:t>
            </a:r>
            <a:r>
              <a:rPr lang="ru-RU" sz="2200" dirty="0" err="1"/>
              <a:t>mail</a:t>
            </a:r>
            <a:r>
              <a:rPr lang="ru-RU" sz="2200" dirty="0"/>
              <a:t>:, </a:t>
            </a:r>
            <a:r>
              <a:rPr lang="ru-RU" sz="2200" dirty="0" err="1"/>
              <a:t>WhatsApp</a:t>
            </a:r>
            <a:r>
              <a:rPr lang="ru-RU" sz="2200" dirty="0"/>
              <a:t>. с целью организации образовательного процесса в дистанционной форме. </a:t>
            </a:r>
            <a:endParaRPr lang="ru-RU" sz="2200" dirty="0" smtClean="0"/>
          </a:p>
          <a:p>
            <a:pPr marL="0" indent="0">
              <a:buNone/>
            </a:pPr>
            <a:endParaRPr lang="ru-RU" sz="2200" dirty="0" smtClean="0"/>
          </a:p>
          <a:p>
            <a:r>
              <a:rPr lang="ru-RU" sz="2200" dirty="0" smtClean="0"/>
              <a:t>3</a:t>
            </a:r>
            <a:r>
              <a:rPr lang="ru-RU" sz="2200" dirty="0"/>
              <a:t>. Размещены материалы МДК на сайте </a:t>
            </a:r>
            <a:r>
              <a:rPr lang="ru-RU" sz="2200" dirty="0" smtClean="0"/>
              <a:t>колледжа: </a:t>
            </a:r>
            <a:r>
              <a:rPr lang="ru-RU" sz="2200" dirty="0"/>
              <a:t>http://www.do.yakse.ru </a:t>
            </a:r>
          </a:p>
        </p:txBody>
      </p:sp>
    </p:spTree>
    <p:extLst>
      <p:ext uri="{BB962C8B-B14F-4D97-AF65-F5344CB8AC3E}">
        <p14:creationId xmlns:p14="http://schemas.microsoft.com/office/powerpoint/2010/main" val="13808800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Заголовок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930275"/>
          </a:xfrm>
        </p:spPr>
        <p:txBody>
          <a:bodyPr/>
          <a:lstStyle/>
          <a:p>
            <a:pPr algn="ctr"/>
            <a:r>
              <a:rPr lang="ru-RU" altLang="ru-RU" sz="2400" smtClean="0"/>
              <a:t>Сайт на социальном портале для работников образования «Наш сайт» </a:t>
            </a:r>
            <a:r>
              <a:rPr lang="en-US" altLang="ru-RU" sz="2400" smtClean="0"/>
              <a:t>www.nsportal.ru</a:t>
            </a:r>
            <a:endParaRPr lang="ru-RU" altLang="ru-RU" sz="2400" smtClean="0"/>
          </a:p>
        </p:txBody>
      </p:sp>
      <p:pic>
        <p:nvPicPr>
          <p:cNvPr id="2765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42988" y="1341438"/>
            <a:ext cx="7058025" cy="4392612"/>
          </a:xfrm>
          <a:noFill/>
        </p:spPr>
      </p:pic>
      <p:sp>
        <p:nvSpPr>
          <p:cNvPr id="27652" name="Прямоугольник 1"/>
          <p:cNvSpPr>
            <a:spLocks noChangeArrowheads="1"/>
          </p:cNvSpPr>
          <p:nvPr/>
        </p:nvSpPr>
        <p:spPr bwMode="auto">
          <a:xfrm>
            <a:off x="2195513" y="6157913"/>
            <a:ext cx="54721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ru-RU"/>
              <a:t>https://nsportal.ru/kiselev-valentin-mihaylovich</a:t>
            </a:r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14682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altLang="ru-RU" sz="3900" cap="none" dirty="0">
                <a:solidFill>
                  <a:srgbClr val="330066"/>
                </a:solidFill>
              </a:rPr>
              <a:t>Участие в семинарах, конференциях, конкурсах</a:t>
            </a:r>
            <a:endParaRPr lang="ru-RU" dirty="0"/>
          </a:p>
        </p:txBody>
      </p:sp>
      <p:sp>
        <p:nvSpPr>
          <p:cNvPr id="18435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2800" smtClean="0"/>
              <a:t>Республиканский конкурс кабинетов, лабораторий и мастерских ПОО РС(Я)</a:t>
            </a:r>
          </a:p>
        </p:txBody>
      </p:sp>
      <p:pic>
        <p:nvPicPr>
          <p:cNvPr id="19459" name="Picture 2" descr="C:\Documents and Settings\Администратор\Рабочий стол\Киселев аттестация\приказ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14438" y="1857375"/>
            <a:ext cx="3167062" cy="4411663"/>
          </a:xfrm>
          <a:noFill/>
          <a:ln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9460" name="TextBox 4"/>
          <p:cNvSpPr txBox="1">
            <a:spLocks noChangeArrowheads="1"/>
          </p:cNvSpPr>
          <p:nvPr/>
        </p:nvSpPr>
        <p:spPr bwMode="auto">
          <a:xfrm>
            <a:off x="5041900" y="3071813"/>
            <a:ext cx="392271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b="1"/>
              <a:t>Победитель республиканского конкурса в номинации «Лаборатория», грант на сумму 1 481 100 рублей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0637"/>
          </a:xfrm>
        </p:spPr>
        <p:txBody>
          <a:bodyPr/>
          <a:lstStyle/>
          <a:p>
            <a:r>
              <a:rPr lang="ru-RU" altLang="ru-RU" sz="2400" dirty="0" smtClean="0"/>
              <a:t>Республиканский заочный конкурс методических разработок </a:t>
            </a:r>
            <a:br>
              <a:rPr lang="ru-RU" altLang="ru-RU" sz="2400" dirty="0" smtClean="0"/>
            </a:br>
            <a:r>
              <a:rPr lang="ru-RU" altLang="ru-RU" sz="2400" dirty="0" smtClean="0"/>
              <a:t>«Педагогические идеи»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773238"/>
            <a:ext cx="8229600" cy="4357687"/>
          </a:xfrm>
        </p:spPr>
        <p:txBody>
          <a:bodyPr/>
          <a:lstStyle/>
          <a:p>
            <a:pPr>
              <a:defRPr/>
            </a:pPr>
            <a:r>
              <a:rPr lang="ru-RU" sz="2800" b="1" dirty="0" smtClean="0"/>
              <a:t>Место проведения: </a:t>
            </a:r>
            <a:r>
              <a:rPr lang="ru-RU" sz="2800" dirty="0" err="1" smtClean="0"/>
              <a:t>Намский</a:t>
            </a:r>
            <a:r>
              <a:rPr lang="ru-RU" sz="2800" dirty="0" smtClean="0"/>
              <a:t> педагогический колледж</a:t>
            </a:r>
          </a:p>
          <a:p>
            <a:pPr>
              <a:defRPr/>
            </a:pPr>
            <a:r>
              <a:rPr lang="ru-RU" sz="2800" b="1" dirty="0" smtClean="0"/>
              <a:t>Дата проведения: </a:t>
            </a:r>
            <a:r>
              <a:rPr lang="ru-RU" sz="2800" dirty="0" smtClean="0"/>
              <a:t>с 13.12 по 19.12.2021</a:t>
            </a:r>
          </a:p>
          <a:p>
            <a:pPr>
              <a:defRPr/>
            </a:pPr>
            <a:r>
              <a:rPr lang="ru-RU" sz="2800" b="1" dirty="0" smtClean="0"/>
              <a:t>Название работы: </a:t>
            </a:r>
            <a:r>
              <a:rPr lang="ru-RU" sz="2800" dirty="0" smtClean="0"/>
              <a:t>«Формирование дополнительных знаний, умений и навыков в специальностях колледжа»</a:t>
            </a:r>
          </a:p>
          <a:p>
            <a:pPr>
              <a:defRPr/>
            </a:pPr>
            <a:r>
              <a:rPr lang="ru-RU" sz="2800" b="1" dirty="0" smtClean="0"/>
              <a:t>Направление конкурса: </a:t>
            </a:r>
            <a:r>
              <a:rPr lang="ru-RU" sz="2800" dirty="0" smtClean="0"/>
              <a:t>«Педагогический проект»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sz="2800" dirty="0"/>
              <a:t>Научно-исследовательская деятельность студентов</a:t>
            </a:r>
          </a:p>
        </p:txBody>
      </p:sp>
      <p:sp>
        <p:nvSpPr>
          <p:cNvPr id="21507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4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Киселев Валентин Михайлович </a:t>
            </a:r>
            <a:endParaRPr lang="ru-RU" altLang="ru-RU" smtClean="0"/>
          </a:p>
        </p:txBody>
      </p:sp>
      <p:pic>
        <p:nvPicPr>
          <p:cNvPr id="5123" name="Picture 10" descr="11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4063" y="1628775"/>
            <a:ext cx="3444875" cy="4592638"/>
          </a:xfrm>
          <a:noFill/>
        </p:spPr>
      </p:pic>
      <p:sp>
        <p:nvSpPr>
          <p:cNvPr id="5124" name="Rectangle 8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ru-RU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 рождения</a:t>
            </a:r>
            <a:r>
              <a:rPr lang="en-US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	11.08.1944</a:t>
            </a:r>
            <a:endParaRPr lang="ru-RU" alt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endParaRPr lang="ru-RU" alt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ru-RU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Место работы:</a:t>
            </a:r>
            <a:r>
              <a:rPr lang="en-US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ЯКСЭ имени </a:t>
            </a:r>
            <a:r>
              <a:rPr lang="ru-RU" alt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П.И.Дудкина</a:t>
            </a:r>
            <a:endParaRPr lang="ru-RU" alt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ru-RU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Должность: преподаватель специальных                   дисциплин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ru-RU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Кандидат педагогических наук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ru-RU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Образование</a:t>
            </a:r>
          </a:p>
          <a:p>
            <a:pPr eaLnBrk="1" hangingPunct="1"/>
            <a:r>
              <a:rPr lang="ru-RU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Высшее, Новосибирский институт инженеров водного транспорта, 1978</a:t>
            </a:r>
          </a:p>
          <a:p>
            <a:pPr eaLnBrk="1" hangingPunct="1"/>
            <a:r>
              <a:rPr lang="ru-RU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Специальность: Электропривод и автоматизация промышленных установок</a:t>
            </a:r>
          </a:p>
          <a:p>
            <a:pPr eaLnBrk="1" hangingPunct="1"/>
            <a:r>
              <a:rPr lang="ru-RU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Квалификация:</a:t>
            </a:r>
          </a:p>
          <a:p>
            <a:pPr eaLnBrk="1" hangingPunct="1"/>
            <a:r>
              <a:rPr lang="ru-RU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Общий  трудовой – 55 лет</a:t>
            </a:r>
          </a:p>
          <a:p>
            <a:pPr eaLnBrk="1" hangingPunct="1"/>
            <a:r>
              <a:rPr lang="ru-RU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Общий педагогический – 51год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549275"/>
            <a:ext cx="4824412" cy="5272088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531" name="TextBox 4"/>
          <p:cNvSpPr txBox="1">
            <a:spLocks noChangeArrowheads="1"/>
          </p:cNvSpPr>
          <p:nvPr/>
        </p:nvSpPr>
        <p:spPr bwMode="auto">
          <a:xfrm>
            <a:off x="5651500" y="2276475"/>
            <a:ext cx="2952750" cy="298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ru-RU" sz="1600"/>
              <a:t>Публикация работы студента 3 курса гр.ЭС-15 Дьячковского А.А.</a:t>
            </a:r>
          </a:p>
          <a:p>
            <a:r>
              <a:rPr lang="ru-RU" altLang="ru-RU" sz="1600"/>
              <a:t>на сайте </a:t>
            </a:r>
            <a:r>
              <a:rPr lang="ru-RU" altLang="ru-RU" u="sng">
                <a:solidFill>
                  <a:srgbClr val="002060"/>
                </a:solidFill>
                <a:hlinkClick r:id="rId3"/>
              </a:rPr>
              <a:t>https://nsportal.ru/npo-spo/energetika-energeticheskoe-mashinostroenie-i-elektrotekhnika/library/2021/12/14/sozdanie</a:t>
            </a:r>
            <a:endParaRPr lang="ru-RU" altLang="ru-RU">
              <a:solidFill>
                <a:srgbClr val="002060"/>
              </a:solidFill>
            </a:endParaRPr>
          </a:p>
          <a:p>
            <a:endParaRPr lang="ru-RU" altLang="ru-RU" sz="16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Объект 3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620713"/>
            <a:ext cx="4437062" cy="5400675"/>
          </a:xfrm>
          <a:ln>
            <a:solidFill>
              <a:srgbClr val="002060"/>
            </a:solidFill>
            <a:miter lim="800000"/>
            <a:headEnd/>
            <a:tailEnd/>
          </a:ln>
        </p:spPr>
      </p:pic>
      <p:sp>
        <p:nvSpPr>
          <p:cNvPr id="23555" name="TextBox 4"/>
          <p:cNvSpPr txBox="1">
            <a:spLocks noChangeArrowheads="1"/>
          </p:cNvSpPr>
          <p:nvPr/>
        </p:nvSpPr>
        <p:spPr bwMode="auto">
          <a:xfrm>
            <a:off x="5580063" y="3068638"/>
            <a:ext cx="3240087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ru-RU" dirty="0" smtClean="0"/>
              <a:t>Публикация </a:t>
            </a:r>
            <a:r>
              <a:rPr lang="ru-RU" altLang="ru-RU" dirty="0"/>
              <a:t>работы студента 3 курса </a:t>
            </a:r>
            <a:r>
              <a:rPr lang="ru-RU" altLang="ru-RU" dirty="0" err="1"/>
              <a:t>гр.ЭС</a:t>
            </a:r>
            <a:r>
              <a:rPr lang="ru-RU" altLang="ru-RU" dirty="0"/>
              <a:t> 14 Степанова Д.В.  </a:t>
            </a:r>
          </a:p>
          <a:p>
            <a:r>
              <a:rPr lang="ru-RU" altLang="ru-RU" dirty="0"/>
              <a:t>На сайте:</a:t>
            </a:r>
          </a:p>
          <a:p>
            <a:r>
              <a:rPr lang="en-US" altLang="ru-RU" u="sng" dirty="0">
                <a:solidFill>
                  <a:srgbClr val="002060"/>
                </a:solidFill>
              </a:rPr>
              <a:t>https://nsportal.ru/npo-spo/energetika-energeticheskoe-mashinostroenie-i-elektrotekhnika/library/2021/12/14/issledovanie</a:t>
            </a:r>
            <a:endParaRPr lang="ru-RU" altLang="ru-RU" u="sng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858837"/>
          </a:xfrm>
        </p:spPr>
        <p:txBody>
          <a:bodyPr/>
          <a:lstStyle/>
          <a:p>
            <a:pPr algn="ctr"/>
            <a:r>
              <a:rPr lang="ru-RU" altLang="ru-RU" dirty="0" smtClean="0"/>
              <a:t>Распространение опыта</a:t>
            </a:r>
            <a:endParaRPr lang="ru-RU" altLang="ru-RU" dirty="0" smtClean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457200" y="1719263"/>
          <a:ext cx="8229600" cy="31094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>
                  <a:extLst>
                    <a:ext uri="{9D8B030D-6E8A-4147-A177-3AD203B41FA5}">
                      <a16:colId xmlns="" xmlns:a16="http://schemas.microsoft.com/office/drawing/2014/main" val="1089024037"/>
                    </a:ext>
                  </a:extLst>
                </a:gridCol>
                <a:gridCol w="2057400">
                  <a:extLst>
                    <a:ext uri="{9D8B030D-6E8A-4147-A177-3AD203B41FA5}">
                      <a16:colId xmlns="" xmlns:a16="http://schemas.microsoft.com/office/drawing/2014/main" val="416362098"/>
                    </a:ext>
                  </a:extLst>
                </a:gridCol>
                <a:gridCol w="2057400">
                  <a:extLst>
                    <a:ext uri="{9D8B030D-6E8A-4147-A177-3AD203B41FA5}">
                      <a16:colId xmlns="" xmlns:a16="http://schemas.microsoft.com/office/drawing/2014/main" val="3330850581"/>
                    </a:ext>
                  </a:extLst>
                </a:gridCol>
                <a:gridCol w="2057400">
                  <a:extLst>
                    <a:ext uri="{9D8B030D-6E8A-4147-A177-3AD203B41FA5}">
                      <a16:colId xmlns="" xmlns:a16="http://schemas.microsoft.com/office/drawing/2014/main" val="3362813961"/>
                    </a:ext>
                  </a:extLst>
                </a:gridCol>
              </a:tblGrid>
              <a:tr h="1188922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Год, месяц</a:t>
                      </a:r>
                      <a:endParaRPr lang="ru-RU" sz="1800" dirty="0"/>
                    </a:p>
                  </a:txBody>
                  <a:tcPr marT="45735" marB="45735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Название мероприятия</a:t>
                      </a:r>
                      <a:endParaRPr lang="ru-RU" sz="1800" dirty="0"/>
                    </a:p>
                  </a:txBody>
                  <a:tcPr marT="45735" marB="45735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Наименование документа (диплом, сертификат)</a:t>
                      </a:r>
                      <a:endParaRPr lang="ru-RU" sz="1800" dirty="0"/>
                    </a:p>
                  </a:txBody>
                  <a:tcPr marT="45735" marB="45735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Вид участия в мероприятии</a:t>
                      </a:r>
                      <a:endParaRPr lang="ru-RU" sz="1800" dirty="0"/>
                    </a:p>
                  </a:txBody>
                  <a:tcPr marT="45735" marB="45735"/>
                </a:tc>
                <a:extLst>
                  <a:ext uri="{0D108BD9-81ED-4DB2-BD59-A6C34878D82A}">
                    <a16:rowId xmlns="" xmlns:a16="http://schemas.microsoft.com/office/drawing/2014/main" val="3271036747"/>
                  </a:ext>
                </a:extLst>
              </a:tr>
              <a:tr h="1920557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2015, 16 марта</a:t>
                      </a:r>
                      <a:endParaRPr lang="ru-RU" sz="1200" dirty="0"/>
                    </a:p>
                  </a:txBody>
                  <a:tcPr marT="45735" marB="45735"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Республиканские педагогические чтения «Мотивационные технологии формирования общих и профессиональных компетенций»</a:t>
                      </a:r>
                      <a:endParaRPr lang="ru-RU" sz="1200" dirty="0"/>
                    </a:p>
                  </a:txBody>
                  <a:tcPr marT="45735" marB="45735"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Диплом </a:t>
                      </a:r>
                      <a:r>
                        <a:rPr lang="en-US" sz="1200" b="1" dirty="0" smtClean="0"/>
                        <a:t>II </a:t>
                      </a:r>
                      <a:r>
                        <a:rPr lang="ru-RU" sz="1200" b="1" dirty="0" smtClean="0"/>
                        <a:t>степени</a:t>
                      </a:r>
                      <a:endParaRPr lang="ru-RU" sz="1200" b="1" dirty="0"/>
                    </a:p>
                  </a:txBody>
                  <a:tcPr marT="45735" marB="45735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Участие с докладом «</a:t>
                      </a:r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Учебно-профессиональные практики студентов  по технологическим схемам оперативно-выездных бригад (ОВБ) электроэнергетического производства»</a:t>
                      </a:r>
                      <a:endParaRPr lang="ru-RU" sz="12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1200" dirty="0"/>
                    </a:p>
                  </a:txBody>
                  <a:tcPr marT="45735" marB="45735"/>
                </a:tc>
                <a:extLst>
                  <a:ext uri="{0D108BD9-81ED-4DB2-BD59-A6C34878D82A}">
                    <a16:rowId xmlns="" xmlns:a16="http://schemas.microsoft.com/office/drawing/2014/main" val="4059883775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Заголовок 1"/>
          <p:cNvSpPr>
            <a:spLocks noGrp="1"/>
          </p:cNvSpPr>
          <p:nvPr>
            <p:ph type="title"/>
          </p:nvPr>
        </p:nvSpPr>
        <p:spPr>
          <a:xfrm>
            <a:off x="457200" y="260350"/>
            <a:ext cx="7715250" cy="1157288"/>
          </a:xfrm>
        </p:spPr>
        <p:txBody>
          <a:bodyPr/>
          <a:lstStyle/>
          <a:p>
            <a:pPr algn="ctr"/>
            <a:r>
              <a:rPr lang="ru-RU" altLang="ru-RU" sz="3200" dirty="0" smtClean="0"/>
              <a:t>Участие в </a:t>
            </a:r>
            <a:br>
              <a:rPr lang="ru-RU" altLang="ru-RU" sz="3200" dirty="0" smtClean="0"/>
            </a:br>
            <a:r>
              <a:rPr lang="ru-RU" altLang="ru-RU" sz="3200" dirty="0" smtClean="0"/>
              <a:t>педагогических чтениях</a:t>
            </a:r>
          </a:p>
        </p:txBody>
      </p:sp>
      <p:pic>
        <p:nvPicPr>
          <p:cNvPr id="26627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03800" y="2420938"/>
            <a:ext cx="3797300" cy="2752725"/>
          </a:xfrm>
        </p:spPr>
      </p:pic>
      <p:pic>
        <p:nvPicPr>
          <p:cNvPr id="26628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13" y="1571625"/>
            <a:ext cx="3929062" cy="511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dirty="0" smtClean="0"/>
              <a:t>Экспертная  деятельность</a:t>
            </a:r>
            <a:endParaRPr lang="ru-RU" sz="3200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011560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122238"/>
            <a:ext cx="7543800" cy="877887"/>
          </a:xfrm>
        </p:spPr>
        <p:txBody>
          <a:bodyPr/>
          <a:lstStyle/>
          <a:p>
            <a:pPr algn="ctr"/>
            <a:r>
              <a:rPr lang="ru-RU" altLang="ru-RU" smtClean="0"/>
              <a:t>Участие в ГИА в ТИ СВФУ</a:t>
            </a:r>
          </a:p>
        </p:txBody>
      </p:sp>
      <p:pic>
        <p:nvPicPr>
          <p:cNvPr id="28675" name="Picture 2" descr="C:\Documents and Settings\Администратор\Рабочий стол\Киселев аттестация\скан СВФУ\свфу - 0001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" y="1268413"/>
            <a:ext cx="2771775" cy="40846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6" name="Picture 4" descr="C:\Documents and Settings\Администратор\Рабочий стол\Киселев аттестация\скан СВФУ\свфу - 0003.t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3488" y="1260475"/>
            <a:ext cx="2730500" cy="37655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7" name="Picture 5" descr="C:\Documents and Settings\Администратор\Рабочий стол\Киселев аттестация\скан СВФУ\свфу - 0004.t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2533509"/>
            <a:ext cx="3000375" cy="41719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8" name="Picture 3" descr="C:\Documents and Settings\Администратор\Рабочий стол\Киселев аттестация\скан СВФУ\свфу - 0002.t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7325" y="2564904"/>
            <a:ext cx="2892325" cy="410916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341438"/>
            <a:ext cx="3067050" cy="40703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699" name="Заголовок 2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858837"/>
          </a:xfrm>
        </p:spPr>
        <p:txBody>
          <a:bodyPr/>
          <a:lstStyle/>
          <a:p>
            <a:pPr algn="ctr"/>
            <a:r>
              <a:rPr lang="ru-RU" altLang="ru-RU" smtClean="0"/>
              <a:t>Участие в ГИА в ЯКСЭ </a:t>
            </a:r>
          </a:p>
        </p:txBody>
      </p:sp>
      <p:graphicFrame>
        <p:nvGraphicFramePr>
          <p:cNvPr id="29700" name="Объект 4"/>
          <p:cNvGraphicFramePr>
            <a:graphicFrameLocks noChangeAspect="1"/>
          </p:cNvGraphicFramePr>
          <p:nvPr/>
        </p:nvGraphicFramePr>
        <p:xfrm>
          <a:off x="4716463" y="1341438"/>
          <a:ext cx="2808287" cy="3355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06" name="Документ" r:id="rId4" imgW="7081862" imgH="9330217" progId="Word.Document.12">
                  <p:embed/>
                </p:oleObj>
              </mc:Choice>
              <mc:Fallback>
                <p:oleObj name="Документ" r:id="rId4" imgW="7081862" imgH="9330217" progId="Word.Document.12">
                  <p:embed/>
                  <p:pic>
                    <p:nvPicPr>
                      <p:cNvPr id="0" name="Объект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6463" y="1341438"/>
                        <a:ext cx="2808287" cy="335597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9701" name="Picture 2" descr="image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4787900"/>
            <a:ext cx="2808287" cy="12461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Достижения и награды</a:t>
            </a:r>
            <a:endParaRPr lang="ru-RU" dirty="0"/>
          </a:p>
        </p:txBody>
      </p:sp>
      <p:sp>
        <p:nvSpPr>
          <p:cNvPr id="3072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Содержимое 5" descr="1 - 0001.png"/>
          <p:cNvPicPr>
            <a:picLocks noGrp="1" noChangeAspect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41" t="6111" r="14288" b="12279"/>
          <a:stretch>
            <a:fillRect/>
          </a:stretch>
        </p:blipFill>
        <p:spPr>
          <a:xfrm>
            <a:off x="428625" y="428625"/>
            <a:ext cx="3600450" cy="5294313"/>
          </a:xfrm>
          <a:ln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1747" name="Содержимое 4" descr="1 - 0003.png"/>
          <p:cNvPicPr>
            <a:picLocks noGrp="1" noChangeAspect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86250" y="2143125"/>
            <a:ext cx="4411663" cy="3190875"/>
          </a:xfrm>
          <a:ln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1748" name="TextBox 4"/>
          <p:cNvSpPr txBox="1">
            <a:spLocks noChangeArrowheads="1"/>
          </p:cNvSpPr>
          <p:nvPr/>
        </p:nvSpPr>
        <p:spPr bwMode="auto">
          <a:xfrm>
            <a:off x="4643438" y="5643563"/>
            <a:ext cx="41433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dirty="0"/>
              <a:t>Диплом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dirty="0"/>
              <a:t>кандидата педагогических наук, 2004 </a:t>
            </a:r>
          </a:p>
        </p:txBody>
      </p:sp>
      <p:sp>
        <p:nvSpPr>
          <p:cNvPr id="31749" name="TextBox 5"/>
          <p:cNvSpPr txBox="1">
            <a:spLocks noChangeArrowheads="1"/>
          </p:cNvSpPr>
          <p:nvPr/>
        </p:nvSpPr>
        <p:spPr bwMode="auto">
          <a:xfrm>
            <a:off x="1000125" y="5857875"/>
            <a:ext cx="26892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dirty="0"/>
              <a:t>Заслуженный учитель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dirty="0"/>
              <a:t>Российской Федерации, 2010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488" y="3573463"/>
            <a:ext cx="3954462" cy="27352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71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263" y="476250"/>
            <a:ext cx="4000500" cy="266541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772" name="TextBox 3"/>
          <p:cNvSpPr txBox="1">
            <a:spLocks noChangeArrowheads="1"/>
          </p:cNvSpPr>
          <p:nvPr/>
        </p:nvSpPr>
        <p:spPr bwMode="auto">
          <a:xfrm>
            <a:off x="5651500" y="2205038"/>
            <a:ext cx="3024188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ru-RU" dirty="0"/>
              <a:t>Знак отличия РС(Я) «Гражданская доблесть», 2016 г.</a:t>
            </a:r>
          </a:p>
        </p:txBody>
      </p:sp>
      <p:sp>
        <p:nvSpPr>
          <p:cNvPr id="32773" name="TextBox 4"/>
          <p:cNvSpPr txBox="1">
            <a:spLocks noChangeArrowheads="1"/>
          </p:cNvSpPr>
          <p:nvPr/>
        </p:nvSpPr>
        <p:spPr bwMode="auto">
          <a:xfrm>
            <a:off x="5651500" y="4941888"/>
            <a:ext cx="3241675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ru-RU" dirty="0"/>
              <a:t>Государственная премия РС(Я) имени </a:t>
            </a:r>
            <a:r>
              <a:rPr lang="ru-RU" altLang="ru-RU" dirty="0" err="1"/>
              <a:t>П.И.Дудкина</a:t>
            </a:r>
            <a:r>
              <a:rPr lang="ru-RU" altLang="ru-RU" dirty="0"/>
              <a:t>, 2021 г.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mtClean="0"/>
              <a:t>Сведения о повышении квалификации</a:t>
            </a:r>
          </a:p>
        </p:txBody>
      </p:sp>
      <p:graphicFrame>
        <p:nvGraphicFramePr>
          <p:cNvPr id="2" name="Объект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7440381"/>
              </p:ext>
            </p:extLst>
          </p:nvPr>
        </p:nvGraphicFramePr>
        <p:xfrm>
          <a:off x="457200" y="1719263"/>
          <a:ext cx="8229600" cy="45261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640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86409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37626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80020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008112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59452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1371501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Год</a:t>
                      </a:r>
                      <a:endParaRPr lang="ru-RU" sz="1400" dirty="0"/>
                    </a:p>
                  </a:txBody>
                  <a:tcPr marT="45706" marB="4570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Дата обучения</a:t>
                      </a:r>
                      <a:endParaRPr lang="ru-RU" sz="1400" dirty="0"/>
                    </a:p>
                  </a:txBody>
                  <a:tcPr marT="45706" marB="4570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Учреждение, проводившее квалификацию</a:t>
                      </a:r>
                      <a:endParaRPr lang="ru-RU" sz="1400" dirty="0"/>
                    </a:p>
                  </a:txBody>
                  <a:tcPr marT="45706" marB="4570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Название курсов</a:t>
                      </a:r>
                      <a:r>
                        <a:rPr lang="ru-RU" sz="1400" baseline="0" dirty="0" smtClean="0"/>
                        <a:t> (согласно документу)</a:t>
                      </a:r>
                      <a:endParaRPr lang="ru-RU" sz="1400" dirty="0"/>
                    </a:p>
                  </a:txBody>
                  <a:tcPr marT="45706" marB="4570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Кол-во часов (согласно документу)</a:t>
                      </a:r>
                      <a:endParaRPr lang="ru-RU" sz="1400" dirty="0"/>
                    </a:p>
                  </a:txBody>
                  <a:tcPr marT="45706" marB="4570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Наименование и номер документа</a:t>
                      </a:r>
                      <a:endParaRPr lang="ru-RU" sz="1400" dirty="0"/>
                    </a:p>
                  </a:txBody>
                  <a:tcPr marT="45706" marB="45706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280066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2021</a:t>
                      </a:r>
                      <a:endParaRPr lang="ru-RU" sz="1400" dirty="0"/>
                    </a:p>
                  </a:txBody>
                  <a:tcPr marT="45706" marB="4570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25.10. - 15.11.</a:t>
                      </a:r>
                      <a:endParaRPr lang="ru-RU" sz="1400" dirty="0"/>
                    </a:p>
                  </a:txBody>
                  <a:tcPr marT="45706" marB="4570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АНО ДПО «Институт современного образования»</a:t>
                      </a:r>
                    </a:p>
                    <a:p>
                      <a:pPr algn="ctr"/>
                      <a:r>
                        <a:rPr lang="ru-RU" sz="1400" dirty="0" smtClean="0"/>
                        <a:t>г. Воронеж</a:t>
                      </a:r>
                      <a:endParaRPr lang="ru-RU" sz="1400" dirty="0"/>
                    </a:p>
                  </a:txBody>
                  <a:tcPr marT="45706" marB="4570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«Инновационные педагогические технологии в условиях реализации ФГОС СПО</a:t>
                      </a:r>
                      <a:r>
                        <a:rPr lang="ru-RU" sz="1300" baseline="0" dirty="0" smtClean="0"/>
                        <a:t>»</a:t>
                      </a:r>
                      <a:endParaRPr lang="ru-RU" sz="1300" dirty="0"/>
                    </a:p>
                  </a:txBody>
                  <a:tcPr marT="45706" marB="4570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72 часа</a:t>
                      </a:r>
                      <a:endParaRPr lang="ru-RU" sz="1400" dirty="0"/>
                    </a:p>
                  </a:txBody>
                  <a:tcPr marT="45706" marB="4570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Удостоверение</a:t>
                      </a:r>
                      <a:r>
                        <a:rPr lang="ru-RU" sz="1200" baseline="0" dirty="0" smtClean="0"/>
                        <a:t> о повышении квалификации </a:t>
                      </a:r>
                    </a:p>
                    <a:p>
                      <a:pPr algn="ctr"/>
                      <a:endParaRPr lang="ru-RU" sz="1200" baseline="0" dirty="0" smtClean="0"/>
                    </a:p>
                    <a:p>
                      <a:pPr algn="ctr"/>
                      <a:r>
                        <a:rPr lang="ru-RU" sz="1200" baseline="0" dirty="0" smtClean="0"/>
                        <a:t>362415504059</a:t>
                      </a:r>
                    </a:p>
                    <a:p>
                      <a:pPr algn="ctr"/>
                      <a:r>
                        <a:rPr lang="ru-RU" sz="1200" baseline="0" dirty="0" smtClean="0"/>
                        <a:t>Рег. Номер №16487</a:t>
                      </a:r>
                      <a:endParaRPr lang="ru-RU" sz="1200" dirty="0"/>
                    </a:p>
                  </a:txBody>
                  <a:tcPr marT="45706" marB="45706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874394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2021</a:t>
                      </a:r>
                      <a:endParaRPr lang="ru-RU" sz="1400" dirty="0"/>
                    </a:p>
                  </a:txBody>
                  <a:tcPr marT="45706" marB="4570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05.10. – 21.10.</a:t>
                      </a:r>
                      <a:endParaRPr lang="ru-RU" sz="1400" dirty="0"/>
                    </a:p>
                  </a:txBody>
                  <a:tcPr marT="45706" marB="4570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Учебный центр </a:t>
                      </a:r>
                      <a:r>
                        <a:rPr lang="ru-RU" sz="1400" dirty="0" err="1" smtClean="0"/>
                        <a:t>ООО«Купол</a:t>
                      </a:r>
                      <a:r>
                        <a:rPr lang="ru-RU" sz="1400" dirty="0" smtClean="0"/>
                        <a:t>»                     г. Санкт-Петербург</a:t>
                      </a:r>
                      <a:endParaRPr lang="ru-RU" sz="1400" dirty="0"/>
                    </a:p>
                  </a:txBody>
                  <a:tcPr marT="45706" marB="4570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«Содержание и механизмы реализации ФГОС для педагогов общепрофессиональных дисциплин и профессиональных модулей в рамках СПО</a:t>
                      </a:r>
                      <a:r>
                        <a:rPr lang="ru-RU" sz="1300" baseline="0" dirty="0" smtClean="0"/>
                        <a:t>»</a:t>
                      </a:r>
                      <a:endParaRPr lang="ru-RU" sz="1300" dirty="0"/>
                    </a:p>
                  </a:txBody>
                  <a:tcPr marT="45706" marB="4570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108 часов</a:t>
                      </a:r>
                      <a:endParaRPr lang="ru-RU" sz="1200" dirty="0"/>
                    </a:p>
                  </a:txBody>
                  <a:tcPr marT="45706" marB="45706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Удостоверение</a:t>
                      </a:r>
                      <a:r>
                        <a:rPr lang="ru-RU" sz="1200" baseline="0" dirty="0" smtClean="0"/>
                        <a:t> о повышении квалификации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aseline="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aseline="0" dirty="0" smtClean="0"/>
                        <a:t>Рег. Номер №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aseline="0" dirty="0" smtClean="0"/>
                        <a:t>2191021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aseline="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aseline="0" dirty="0" smtClean="0"/>
                    </a:p>
                    <a:p>
                      <a:pPr algn="ctr"/>
                      <a:endParaRPr lang="ru-RU" sz="1200" dirty="0"/>
                    </a:p>
                  </a:txBody>
                  <a:tcPr marT="45706" marB="45706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930275"/>
          </a:xfrm>
        </p:spPr>
        <p:txBody>
          <a:bodyPr/>
          <a:lstStyle/>
          <a:p>
            <a:pPr>
              <a:defRPr/>
            </a:pPr>
            <a:r>
              <a:rPr lang="ru-RU" sz="1800" kern="1200" dirty="0" smtClean="0">
                <a:solidFill>
                  <a:srgbClr val="7030A0"/>
                </a:solidFill>
                <a:latin typeface="FiraBold"/>
                <a:ea typeface="+mn-ea"/>
                <a:cs typeface="+mn-cs"/>
              </a:rPr>
              <a:t>Государственная премия имени П.И. Дудкина </a:t>
            </a:r>
            <a:br>
              <a:rPr lang="ru-RU" sz="1800" kern="1200" dirty="0" smtClean="0">
                <a:solidFill>
                  <a:srgbClr val="7030A0"/>
                </a:solidFill>
                <a:latin typeface="FiraBold"/>
                <a:ea typeface="+mn-ea"/>
                <a:cs typeface="+mn-cs"/>
              </a:rPr>
            </a:br>
            <a:r>
              <a:rPr lang="ru-RU" sz="1800" kern="1200" dirty="0" smtClean="0">
                <a:solidFill>
                  <a:srgbClr val="7030A0"/>
                </a:solidFill>
                <a:latin typeface="FiraBold"/>
                <a:ea typeface="+mn-ea"/>
                <a:cs typeface="+mn-cs"/>
              </a:rPr>
              <a:t>в области связи и информационных технологий</a:t>
            </a:r>
            <a:endParaRPr lang="ru-RU" sz="1800" kern="1200" dirty="0">
              <a:solidFill>
                <a:srgbClr val="7030A0"/>
              </a:solidFill>
              <a:latin typeface="FiraBold"/>
              <a:ea typeface="+mn-ea"/>
              <a:cs typeface="+mn-cs"/>
            </a:endParaRPr>
          </a:p>
        </p:txBody>
      </p:sp>
      <p:pic>
        <p:nvPicPr>
          <p:cNvPr id="33795" name="Объект 1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1196975"/>
            <a:ext cx="3794125" cy="2530475"/>
          </a:xfrm>
        </p:spPr>
      </p:pic>
      <p:pic>
        <p:nvPicPr>
          <p:cNvPr id="33796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076700"/>
            <a:ext cx="3689350" cy="246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7" name="Прямоугольник 4"/>
          <p:cNvSpPr>
            <a:spLocks noChangeArrowheads="1"/>
          </p:cNvSpPr>
          <p:nvPr/>
        </p:nvSpPr>
        <p:spPr bwMode="auto">
          <a:xfrm>
            <a:off x="4643438" y="1582738"/>
            <a:ext cx="3529012" cy="5078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ru-RU"/>
              <a:t>Указом Главы Республики Саха (Якутия) N 1814 от </a:t>
            </a:r>
          </a:p>
          <a:p>
            <a:r>
              <a:rPr lang="ru-RU" altLang="ru-RU" b="1"/>
              <a:t>29 апреля 2021 года </a:t>
            </a:r>
          </a:p>
          <a:p>
            <a:r>
              <a:rPr lang="ru-RU" altLang="ru-RU" b="1"/>
              <a:t>КИСЕЛЕВУ В.М</a:t>
            </a:r>
            <a:r>
              <a:rPr lang="ru-RU" altLang="ru-RU"/>
              <a:t>. присуждена Государственная премия Республики Саха (Якутия) имени П.И. Дудкина</a:t>
            </a:r>
          </a:p>
          <a:p>
            <a:r>
              <a:rPr lang="ru-RU" altLang="ru-RU"/>
              <a:t> в области связи и информационных технологий за особые услуги в подготовке высококвалифицированных специалистов в области связи и информационных технологий, значительный вклад в социально-экономическое развитие республики и многолетний плодотворный труд.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714375"/>
          </a:xfrm>
        </p:spPr>
        <p:txBody>
          <a:bodyPr/>
          <a:lstStyle/>
          <a:p>
            <a:pPr algn="ctr"/>
            <a:r>
              <a:rPr lang="ru-RU" altLang="ru-RU" sz="2800" smtClean="0"/>
              <a:t>Курсы повышения квалификации</a:t>
            </a:r>
          </a:p>
        </p:txBody>
      </p:sp>
      <p:graphicFrame>
        <p:nvGraphicFramePr>
          <p:cNvPr id="8195" name="Объект 13"/>
          <p:cNvGraphicFramePr>
            <a:graphicFrameLocks noGrp="1" noChangeAspect="1"/>
          </p:cNvGraphicFramePr>
          <p:nvPr>
            <p:ph sz="half" idx="2"/>
          </p:nvPr>
        </p:nvGraphicFramePr>
        <p:xfrm>
          <a:off x="4679950" y="3789363"/>
          <a:ext cx="4038600" cy="2665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7" name="Документ" r:id="rId3" imgW="10318190" imgH="7076116" progId="Word.Document.12">
                  <p:embed/>
                </p:oleObj>
              </mc:Choice>
              <mc:Fallback>
                <p:oleObj name="Документ" r:id="rId3" imgW="10318190" imgH="7076116" progId="Word.Document.12">
                  <p:embed/>
                  <p:pic>
                    <p:nvPicPr>
                      <p:cNvPr id="0" name="Объект 13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79950" y="3789363"/>
                        <a:ext cx="4038600" cy="2665412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6" name="Объект 15"/>
          <p:cNvGraphicFramePr>
            <a:graphicFrameLocks noGrp="1" noChangeAspect="1"/>
          </p:cNvGraphicFramePr>
          <p:nvPr>
            <p:ph sz="half" idx="1"/>
          </p:nvPr>
        </p:nvGraphicFramePr>
        <p:xfrm>
          <a:off x="323850" y="1011238"/>
          <a:ext cx="4032250" cy="270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8" name="Документ" r:id="rId5" imgW="10709117" imgH="7555851" progId="Word.Document.12">
                  <p:embed/>
                </p:oleObj>
              </mc:Choice>
              <mc:Fallback>
                <p:oleObj name="Документ" r:id="rId5" imgW="10709117" imgH="7555851" progId="Word.Document.12">
                  <p:embed/>
                  <p:pic>
                    <p:nvPicPr>
                      <p:cNvPr id="0" name="Объект 15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850" y="1011238"/>
                        <a:ext cx="4032250" cy="27051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97" name="Прямоугольник 16"/>
          <p:cNvSpPr>
            <a:spLocks noChangeArrowheads="1"/>
          </p:cNvSpPr>
          <p:nvPr/>
        </p:nvSpPr>
        <p:spPr bwMode="auto">
          <a:xfrm>
            <a:off x="4643438" y="1773238"/>
            <a:ext cx="3960812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ru-RU" sz="1600" b="1"/>
              <a:t>«Содержание и механизмы реализации ФГОС для педагогов общепрофессиональных дисциплин и профессиональных модулей в рамках СПО», 108 часов, </a:t>
            </a:r>
          </a:p>
          <a:p>
            <a:r>
              <a:rPr lang="ru-RU" altLang="ru-RU" sz="1600" b="1"/>
              <a:t>г. Санкт-Петербург, 2021</a:t>
            </a:r>
          </a:p>
        </p:txBody>
      </p:sp>
      <p:sp>
        <p:nvSpPr>
          <p:cNvPr id="8198" name="Прямоугольник 19"/>
          <p:cNvSpPr>
            <a:spLocks noChangeArrowheads="1"/>
          </p:cNvSpPr>
          <p:nvPr/>
        </p:nvSpPr>
        <p:spPr bwMode="auto">
          <a:xfrm>
            <a:off x="684213" y="5013325"/>
            <a:ext cx="3671887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ru-RU" sz="1600" b="1"/>
              <a:t>«Инновационные педагогические технологии в условиях реализации ФГОС СПО», 72 часа,                             г. Воронеж, 2021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altLang="ru-RU" sz="2800" cap="none" dirty="0" smtClean="0">
                <a:solidFill>
                  <a:srgbClr val="330066"/>
                </a:solidFill>
              </a:rPr>
              <a:t>Результаты учебной деятельности </a:t>
            </a:r>
            <a:r>
              <a:rPr lang="en-US" altLang="ru-RU" sz="2800" cap="none" dirty="0" smtClean="0">
                <a:solidFill>
                  <a:srgbClr val="330066"/>
                </a:solidFill>
              </a:rPr>
              <a:t/>
            </a:r>
            <a:br>
              <a:rPr lang="en-US" altLang="ru-RU" sz="2800" cap="none" dirty="0" smtClean="0">
                <a:solidFill>
                  <a:srgbClr val="330066"/>
                </a:solidFill>
              </a:rPr>
            </a:br>
            <a:r>
              <a:rPr lang="ru-RU" altLang="ru-RU" sz="2800" cap="none" dirty="0" smtClean="0">
                <a:solidFill>
                  <a:srgbClr val="330066"/>
                </a:solidFill>
              </a:rPr>
              <a:t>по итогам мониторинга ПОО</a:t>
            </a:r>
            <a:endParaRPr lang="ru-RU" dirty="0"/>
          </a:p>
        </p:txBody>
      </p:sp>
      <p:sp>
        <p:nvSpPr>
          <p:cNvPr id="9219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19200"/>
          </a:xfrm>
        </p:spPr>
        <p:txBody>
          <a:bodyPr/>
          <a:lstStyle/>
          <a:p>
            <a:r>
              <a:rPr lang="ru-RU" altLang="ru-RU" sz="2400" smtClean="0">
                <a:latin typeface="Times New Roman" panose="02020603050405020304" pitchFamily="18" charset="0"/>
                <a:cs typeface="Calibri" panose="020F0502020204030204" pitchFamily="34" charset="0"/>
              </a:rPr>
              <a:t>МДК 02.01 Техническая эксплуатация электрооборудования электрических станций, </a:t>
            </a:r>
            <a:br>
              <a:rPr lang="ru-RU" altLang="ru-RU" sz="2400" smtClean="0">
                <a:latin typeface="Times New Roman" panose="02020603050405020304" pitchFamily="18" charset="0"/>
                <a:cs typeface="Calibri" panose="020F0502020204030204" pitchFamily="34" charset="0"/>
              </a:rPr>
            </a:br>
            <a:r>
              <a:rPr lang="ru-RU" altLang="ru-RU" sz="2400" smtClean="0">
                <a:latin typeface="Times New Roman" panose="02020603050405020304" pitchFamily="18" charset="0"/>
                <a:cs typeface="Calibri" panose="020F0502020204030204" pitchFamily="34" charset="0"/>
              </a:rPr>
              <a:t>сетей и систем</a:t>
            </a:r>
            <a:endParaRPr lang="ru-RU" altLang="ru-RU" sz="2400" smtClean="0"/>
          </a:p>
        </p:txBody>
      </p:sp>
      <p:graphicFrame>
        <p:nvGraphicFramePr>
          <p:cNvPr id="11267" name="Объект 7"/>
          <p:cNvGraphicFramePr>
            <a:graphicFrameLocks noGrp="1"/>
          </p:cNvGraphicFramePr>
          <p:nvPr>
            <p:ph idx="1"/>
          </p:nvPr>
        </p:nvGraphicFramePr>
        <p:xfrm>
          <a:off x="406400" y="1433513"/>
          <a:ext cx="8331200" cy="4748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2" name="Диаграмма" r:id="rId3" imgW="8340051" imgH="4755292" progId="Excel.Chart.8">
                  <p:embed/>
                </p:oleObj>
              </mc:Choice>
              <mc:Fallback>
                <p:oleObj name="Диаграмма" r:id="rId3" imgW="8340051" imgH="4755292" progId="Excel.Chart.8">
                  <p:embed/>
                  <p:pic>
                    <p:nvPicPr>
                      <p:cNvPr id="0" name="Объект 7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400" y="1433513"/>
                        <a:ext cx="8331200" cy="4748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2400" dirty="0">
                <a:solidFill>
                  <a:srgbClr val="330066"/>
                </a:solidFill>
              </a:rPr>
              <a:t>МДК 02.02 Релейная защита электрооборудования электрических станций, сетей и систем</a:t>
            </a:r>
            <a:endParaRPr lang="ru-RU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1661011"/>
              </p:ext>
            </p:extLst>
          </p:nvPr>
        </p:nvGraphicFramePr>
        <p:xfrm>
          <a:off x="457200" y="1719263"/>
          <a:ext cx="8229600" cy="44116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23265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2400" smtClean="0"/>
              <a:t>МДК 02.02 Релейная защита электрооборудования электрических станций, сетей и систем</a:t>
            </a:r>
          </a:p>
        </p:txBody>
      </p:sp>
      <p:graphicFrame>
        <p:nvGraphicFramePr>
          <p:cNvPr id="13315" name="Объект 7"/>
          <p:cNvGraphicFramePr>
            <a:graphicFrameLocks noGrp="1"/>
          </p:cNvGraphicFramePr>
          <p:nvPr>
            <p:ph idx="1"/>
          </p:nvPr>
        </p:nvGraphicFramePr>
        <p:xfrm>
          <a:off x="406400" y="1668463"/>
          <a:ext cx="8331200" cy="4513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0" name="Диаграмма" r:id="rId3" imgW="8340051" imgH="4523624" progId="Excel.Chart.8">
                  <p:embed/>
                </p:oleObj>
              </mc:Choice>
              <mc:Fallback>
                <p:oleObj name="Диаграмма" r:id="rId3" imgW="8340051" imgH="4523624" progId="Excel.Chart.8">
                  <p:embed/>
                  <p:pic>
                    <p:nvPicPr>
                      <p:cNvPr id="0" name="Объект 7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400" y="1668463"/>
                        <a:ext cx="8331200" cy="4513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858837"/>
          </a:xfrm>
        </p:spPr>
        <p:txBody>
          <a:bodyPr/>
          <a:lstStyle/>
          <a:p>
            <a:r>
              <a:rPr lang="ru-RU" altLang="ru-RU" sz="2400" smtClean="0"/>
              <a:t>МДК 04.01 Техническая диагностика и ремонт электрооборудования</a:t>
            </a:r>
          </a:p>
        </p:txBody>
      </p:sp>
      <p:graphicFrame>
        <p:nvGraphicFramePr>
          <p:cNvPr id="14339" name="Объект 7"/>
          <p:cNvGraphicFramePr>
            <a:graphicFrameLocks noGrp="1"/>
          </p:cNvGraphicFramePr>
          <p:nvPr>
            <p:ph idx="1"/>
          </p:nvPr>
        </p:nvGraphicFramePr>
        <p:xfrm>
          <a:off x="406400" y="1433513"/>
          <a:ext cx="8331200" cy="4748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4" name="Диаграмма" r:id="rId3" imgW="8340051" imgH="4755292" progId="Excel.Chart.8">
                  <p:embed/>
                </p:oleObj>
              </mc:Choice>
              <mc:Fallback>
                <p:oleObj name="Диаграмма" r:id="rId3" imgW="8340051" imgH="4755292" progId="Excel.Chart.8">
                  <p:embed/>
                  <p:pic>
                    <p:nvPicPr>
                      <p:cNvPr id="0" name="Объект 7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400" y="1433513"/>
                        <a:ext cx="8331200" cy="4748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еть">
  <a:themeElements>
    <a:clrScheme name="Сеть 10">
      <a:dk1>
        <a:srgbClr val="000000"/>
      </a:dk1>
      <a:lt1>
        <a:srgbClr val="FFFFFF"/>
      </a:lt1>
      <a:dk2>
        <a:srgbClr val="330066"/>
      </a:dk2>
      <a:lt2>
        <a:srgbClr val="808080"/>
      </a:lt2>
      <a:accent1>
        <a:srgbClr val="CCCC00"/>
      </a:accent1>
      <a:accent2>
        <a:srgbClr val="669999"/>
      </a:accent2>
      <a:accent3>
        <a:srgbClr val="FFFFFF"/>
      </a:accent3>
      <a:accent4>
        <a:srgbClr val="000000"/>
      </a:accent4>
      <a:accent5>
        <a:srgbClr val="E2E2AA"/>
      </a:accent5>
      <a:accent6>
        <a:srgbClr val="5C8A8A"/>
      </a:accent6>
      <a:hlink>
        <a:srgbClr val="7E9CE8"/>
      </a:hlink>
      <a:folHlink>
        <a:srgbClr val="D8D8EC"/>
      </a:folHlink>
    </a:clrScheme>
    <a:fontScheme name="Сеть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еть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Network</Template>
  <TotalTime>1984</TotalTime>
  <Words>681</Words>
  <Application>Microsoft Office PowerPoint</Application>
  <PresentationFormat>Экран (4:3)</PresentationFormat>
  <Paragraphs>113</Paragraphs>
  <Slides>30</Slides>
  <Notes>3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30</vt:i4>
      </vt:variant>
    </vt:vector>
  </HeadingPairs>
  <TitlesOfParts>
    <vt:vector size="38" baseType="lpstr">
      <vt:lpstr>Arial</vt:lpstr>
      <vt:lpstr>Calibri</vt:lpstr>
      <vt:lpstr>FiraBold</vt:lpstr>
      <vt:lpstr>Times New Roman</vt:lpstr>
      <vt:lpstr>Wingdings</vt:lpstr>
      <vt:lpstr>Сеть</vt:lpstr>
      <vt:lpstr>Диаграмма</vt:lpstr>
      <vt:lpstr>Документ</vt:lpstr>
      <vt:lpstr>Государственное автономное профессиональное образовательное учреждение  Республики Саха (Якутия)  «Якутский колледж связи и энергетики имени П.И.Дудкина»  </vt:lpstr>
      <vt:lpstr>Киселев Валентин Михайлович </vt:lpstr>
      <vt:lpstr>Сведения о повышении квалификации</vt:lpstr>
      <vt:lpstr>Курсы повышения квалификации</vt:lpstr>
      <vt:lpstr>Результаты учебной деятельности  по итогам мониторинга ПОО</vt:lpstr>
      <vt:lpstr>МДК 02.01 Техническая эксплуатация электрооборудования электрических станций,  сетей и систем</vt:lpstr>
      <vt:lpstr>МДК 02.02 Релейная защита электрооборудования электрических станций, сетей и систем</vt:lpstr>
      <vt:lpstr>МДК 02.02 Релейная защита электрооборудования электрических станций, сетей и систем</vt:lpstr>
      <vt:lpstr>МДК 04.01 Техническая диагностика и ремонт электрооборудования</vt:lpstr>
      <vt:lpstr>МДК 06.01 Обслуживание оборудования подстанций</vt:lpstr>
      <vt:lpstr>МДК 06.02 Обеспечение обслуживания электрооборудования электрических станций</vt:lpstr>
      <vt:lpstr>Результаты освоения обучающимися образовательных программ по итогам мониторинга системы образования              (ГИА, защита дипломных проектов)</vt:lpstr>
      <vt:lpstr>Эффективность работы по  программно-методическому сопровождению образовательного процесса</vt:lpstr>
      <vt:lpstr>Использование новых образовательных технологий</vt:lpstr>
      <vt:lpstr>Сайт на социальном портале для работников образования «Наш сайт» www.nsportal.ru</vt:lpstr>
      <vt:lpstr>Участие в семинарах, конференциях, конкурсах</vt:lpstr>
      <vt:lpstr>Республиканский конкурс кабинетов, лабораторий и мастерских ПОО РС(Я)</vt:lpstr>
      <vt:lpstr>Республиканский заочный конкурс методических разработок  «Педагогические идеи»</vt:lpstr>
      <vt:lpstr>Научно-исследовательская деятельность студентов</vt:lpstr>
      <vt:lpstr>Презентация PowerPoint</vt:lpstr>
      <vt:lpstr>Презентация PowerPoint</vt:lpstr>
      <vt:lpstr>Распространение опыта</vt:lpstr>
      <vt:lpstr>Участие в  педагогических чтениях</vt:lpstr>
      <vt:lpstr>Экспертная  деятельность</vt:lpstr>
      <vt:lpstr>Участие в ГИА в ТИ СВФУ</vt:lpstr>
      <vt:lpstr>Участие в ГИА в ЯКСЭ </vt:lpstr>
      <vt:lpstr>Достижения и награды</vt:lpstr>
      <vt:lpstr>Презентация PowerPoint</vt:lpstr>
      <vt:lpstr>Презентация PowerPoint</vt:lpstr>
      <vt:lpstr>Государственная премия имени П.И. Дудкина  в области связи и информационных технологий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User</cp:lastModifiedBy>
  <cp:revision>110</cp:revision>
  <dcterms:created xsi:type="dcterms:W3CDTF">1601-01-01T00:00:00Z</dcterms:created>
  <dcterms:modified xsi:type="dcterms:W3CDTF">2021-12-14T15:41:26Z</dcterms:modified>
</cp:coreProperties>
</file>