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2" r:id="rId3"/>
    <p:sldMasterId id="2147483744" r:id="rId4"/>
    <p:sldMasterId id="2147483768" r:id="rId5"/>
    <p:sldMasterId id="2147483792" r:id="rId6"/>
  </p:sldMasterIdLst>
  <p:notesMasterIdLst>
    <p:notesMasterId r:id="rId55"/>
  </p:notesMasterIdLst>
  <p:sldIdLst>
    <p:sldId id="270" r:id="rId7"/>
    <p:sldId id="260" r:id="rId8"/>
    <p:sldId id="337" r:id="rId9"/>
    <p:sldId id="295" r:id="rId10"/>
    <p:sldId id="282" r:id="rId11"/>
    <p:sldId id="269" r:id="rId12"/>
    <p:sldId id="271" r:id="rId13"/>
    <p:sldId id="343" r:id="rId14"/>
    <p:sldId id="342" r:id="rId15"/>
    <p:sldId id="329" r:id="rId16"/>
    <p:sldId id="344" r:id="rId17"/>
    <p:sldId id="274" r:id="rId18"/>
    <p:sldId id="334" r:id="rId19"/>
    <p:sldId id="328" r:id="rId20"/>
    <p:sldId id="292" r:id="rId21"/>
    <p:sldId id="276" r:id="rId22"/>
    <p:sldId id="290" r:id="rId23"/>
    <p:sldId id="291" r:id="rId24"/>
    <p:sldId id="273" r:id="rId25"/>
    <p:sldId id="259" r:id="rId26"/>
    <p:sldId id="322" r:id="rId27"/>
    <p:sldId id="302" r:id="rId28"/>
    <p:sldId id="285" r:id="rId29"/>
    <p:sldId id="283" r:id="rId30"/>
    <p:sldId id="345" r:id="rId31"/>
    <p:sldId id="321" r:id="rId32"/>
    <p:sldId id="335" r:id="rId33"/>
    <p:sldId id="339" r:id="rId34"/>
    <p:sldId id="336" r:id="rId35"/>
    <p:sldId id="281" r:id="rId36"/>
    <p:sldId id="341" r:id="rId37"/>
    <p:sldId id="307" r:id="rId38"/>
    <p:sldId id="304" r:id="rId39"/>
    <p:sldId id="324" r:id="rId40"/>
    <p:sldId id="327" r:id="rId41"/>
    <p:sldId id="311" r:id="rId42"/>
    <p:sldId id="301" r:id="rId43"/>
    <p:sldId id="306" r:id="rId44"/>
    <p:sldId id="286" r:id="rId45"/>
    <p:sldId id="333" r:id="rId46"/>
    <p:sldId id="299" r:id="rId47"/>
    <p:sldId id="319" r:id="rId48"/>
    <p:sldId id="310" r:id="rId49"/>
    <p:sldId id="300" r:id="rId50"/>
    <p:sldId id="317" r:id="rId51"/>
    <p:sldId id="316" r:id="rId52"/>
    <p:sldId id="284" r:id="rId53"/>
    <p:sldId id="26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8" autoAdjust="0"/>
    <p:restoredTop sz="90349" autoAdjust="0"/>
  </p:normalViewPr>
  <p:slideViewPr>
    <p:cSldViewPr>
      <p:cViewPr varScale="1">
        <p:scale>
          <a:sx n="104" d="100"/>
          <a:sy n="104" d="100"/>
        </p:scale>
        <p:origin x="1812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3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b="1" i="0" u="none" strike="noStrike" baseline="0" dirty="0"/>
              <a:t>ПМ 02 МДК 02.02 Методы настройки и регулировки устройств и блоков радиоэлектронных </a:t>
            </a:r>
            <a:r>
              <a:rPr lang="ru-RU" sz="1600" b="1" i="0" u="none" strike="noStrike" baseline="0" dirty="0" smtClean="0"/>
              <a:t>приборов</a:t>
            </a:r>
            <a:r>
              <a:rPr lang="en-US" sz="1600" b="1" i="0" u="none" strike="noStrike" baseline="0" dirty="0" smtClean="0"/>
              <a:t> </a:t>
            </a:r>
            <a:r>
              <a:rPr lang="ru-RU" sz="1600" b="1" i="0" u="none" strike="noStrike" baseline="0" dirty="0" smtClean="0"/>
              <a:t> и КП</a:t>
            </a:r>
            <a:endParaRPr lang="sah-RU" sz="1600" b="1" i="0" u="none" strike="noStrike" baseline="0" dirty="0"/>
          </a:p>
        </c:rich>
      </c:tx>
      <c:layout>
        <c:manualLayout>
          <c:xMode val="edge"/>
          <c:yMode val="edge"/>
          <c:x val="0.19943046413048027"/>
          <c:y val="1.699002337800461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Качественная</c:v>
                </c:pt>
              </c:strCache>
            </c:strRef>
          </c:tx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74%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3CA-4FAE-8663-B0712757873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</c:v>
                </c:pt>
                <c:pt idx="1">
                  <c:v>0.7</c:v>
                </c:pt>
                <c:pt idx="2">
                  <c:v>0.65</c:v>
                </c:pt>
                <c:pt idx="3">
                  <c:v>0.78</c:v>
                </c:pt>
                <c:pt idx="4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C-478B-ACD2-1259C3BF33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Абсолютная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C-478B-ACD2-1259C3BF3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7975936"/>
        <c:axId val="37977472"/>
        <c:axId val="0"/>
      </c:bar3DChart>
      <c:catAx>
        <c:axId val="3797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7977472"/>
        <c:crosses val="autoZero"/>
        <c:auto val="1"/>
        <c:lblAlgn val="ctr"/>
        <c:lblOffset val="100"/>
        <c:noMultiLvlLbl val="0"/>
      </c:catAx>
      <c:valAx>
        <c:axId val="3797747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12700">
            <a:noFill/>
          </a:ln>
        </c:spPr>
        <c:crossAx val="3797593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ah-RU" dirty="0"/>
              <a:t>По </a:t>
            </a:r>
            <a:r>
              <a:rPr lang="sah-RU" baseline="0" dirty="0" smtClean="0"/>
              <a:t>дисциплине Электронная техника</a:t>
            </a:r>
            <a:endParaRPr lang="ru-RU" dirty="0"/>
          </a:p>
        </c:rich>
      </c:tx>
      <c:layout>
        <c:manualLayout>
          <c:xMode val="edge"/>
          <c:yMode val="edge"/>
          <c:x val="0.15706324047958939"/>
          <c:y val="1.5551233047472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98476083346724"/>
          <c:y val="0.16620215958347226"/>
          <c:w val="0.8652125180780974"/>
          <c:h val="0.363317653697196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                  69%           100%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0.78</c:v>
                </c:pt>
                <c:pt idx="1">
                  <c:v>0.65</c:v>
                </c:pt>
                <c:pt idx="2">
                  <c:v>0.73</c:v>
                </c:pt>
                <c:pt idx="3">
                  <c:v>0.66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B-45E5-A7E1-6430879B03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                  69%           100%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7B-45E5-A7E1-6430879B0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73540736"/>
        <c:axId val="73542272"/>
        <c:axId val="0"/>
      </c:bar3DChart>
      <c:catAx>
        <c:axId val="73540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73542272"/>
        <c:crosses val="autoZero"/>
        <c:auto val="1"/>
        <c:lblAlgn val="ctr"/>
        <c:lblOffset val="100"/>
        <c:noMultiLvlLbl val="0"/>
      </c:catAx>
      <c:valAx>
        <c:axId val="7354227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12700">
            <a:noFill/>
          </a:ln>
        </c:spPr>
        <c:crossAx val="7354073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ah-RU" dirty="0"/>
              <a:t>По всем преподаваемым</a:t>
            </a:r>
            <a:r>
              <a:rPr lang="sah-RU" baseline="0" dirty="0"/>
              <a:t> дисциплинам</a:t>
            </a:r>
            <a:endParaRPr lang="ru-RU" dirty="0"/>
          </a:p>
        </c:rich>
      </c:tx>
      <c:layout>
        <c:manualLayout>
          <c:xMode val="edge"/>
          <c:yMode val="edge"/>
          <c:x val="0.15706324047958939"/>
          <c:y val="1.5551233047472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98476083346724"/>
          <c:y val="0.16620215958347226"/>
          <c:w val="0.8652125180780974"/>
          <c:h val="0.363317653697196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                  72%           100%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0.71</c:v>
                </c:pt>
                <c:pt idx="1">
                  <c:v>0.68</c:v>
                </c:pt>
                <c:pt idx="2">
                  <c:v>0.7</c:v>
                </c:pt>
                <c:pt idx="3">
                  <c:v>0.70099999999999996</c:v>
                </c:pt>
                <c:pt idx="4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B-45E5-A7E1-6430879B03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Успеваемость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                  72%           100%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7B-45E5-A7E1-6430879B0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3201152"/>
        <c:axId val="33202944"/>
        <c:axId val="0"/>
      </c:bar3DChart>
      <c:catAx>
        <c:axId val="332011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3202944"/>
        <c:crosses val="autoZero"/>
        <c:auto val="1"/>
        <c:lblAlgn val="ctr"/>
        <c:lblOffset val="100"/>
        <c:noMultiLvlLbl val="0"/>
      </c:catAx>
      <c:valAx>
        <c:axId val="33202944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12700">
            <a:noFill/>
          </a:ln>
        </c:spPr>
        <c:crossAx val="332011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sah-RU" sz="1400" dirty="0"/>
              <a:t>Руководитель дипломных проектов</a:t>
            </a:r>
          </a:p>
          <a:p>
            <a:pPr>
              <a:defRPr/>
            </a:pPr>
            <a:r>
              <a:rPr lang="sah-RU" sz="1400" dirty="0"/>
              <a:t>11.02.02  Техническое</a:t>
            </a:r>
            <a:r>
              <a:rPr lang="sah-RU" sz="1400" baseline="0" dirty="0"/>
              <a:t> обслуживание и  ремонт радиоэлектронной техники</a:t>
            </a:r>
            <a:endParaRPr lang="sah-RU" sz="1400" dirty="0"/>
          </a:p>
        </c:rich>
      </c:tx>
      <c:layout>
        <c:manualLayout>
          <c:xMode val="edge"/>
          <c:yMode val="edge"/>
          <c:x val="0.19638719574733121"/>
          <c:y val="7.9823725748305527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Качеств.успеваемость</c:v>
                </c:pt>
              </c:strCache>
            </c:strRef>
          </c:tx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6C6-4141-9B1A-4F43260A79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1</c:v>
                </c:pt>
                <c:pt idx="1">
                  <c:v>0.75</c:v>
                </c:pt>
                <c:pt idx="2">
                  <c:v>1</c:v>
                </c:pt>
                <c:pt idx="3">
                  <c:v>0.8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1-4E4D-978F-B00EE73CF4E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дипломников</c:v>
                </c:pt>
              </c:strCache>
            </c:strRef>
          </c:tx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 smtClean="0"/>
                      <a:t>4  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6C6-4141-9B1A-4F43260A7979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Лист1!$C$2:$C$6</c:f>
              <c:numCache>
                <c:formatCode>_-* #,##0\ _₽_-;\-* #,##0\ _₽_-;_-* "-"??\ _₽_-;_-@_-</c:formatCode>
                <c:ptCount val="5"/>
                <c:pt idx="0">
                  <c:v>5</c:v>
                </c:pt>
                <c:pt idx="1">
                  <c:v>8</c:v>
                </c:pt>
                <c:pt idx="2">
                  <c:v>2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A1-4E4D-978F-B00EE73CF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8198656"/>
        <c:axId val="38200448"/>
        <c:axId val="0"/>
      </c:bar3DChart>
      <c:catAx>
        <c:axId val="38198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8200448"/>
        <c:crosses val="autoZero"/>
        <c:auto val="1"/>
        <c:lblAlgn val="ctr"/>
        <c:lblOffset val="100"/>
        <c:noMultiLvlLbl val="0"/>
      </c:catAx>
      <c:valAx>
        <c:axId val="38200448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12700">
            <a:noFill/>
          </a:ln>
        </c:spPr>
        <c:crossAx val="3819865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C5030-EE1F-4982-B262-AB2B821F4E71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EC7BD-C1C4-4FBA-B5AB-4DE0CA3556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21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800D9-F9B1-41B1-B72F-928F8A1A6A4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970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564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9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4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4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96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05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589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22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56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1EC7BD-C1C4-4FBA-B5AB-4DE0CA35560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22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42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68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11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2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99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99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40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8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7FD13B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4339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79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58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13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4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702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6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7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372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6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00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7FD13B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36499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4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19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761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004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08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52617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0772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8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469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85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994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987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497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0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01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20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9868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8509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494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235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86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57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212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25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4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512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8073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703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6071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22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74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53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26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338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9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08.12.2021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D6ECFF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D6ECFF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7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52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55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1F497D"/>
                </a:solidFill>
              </a:rPr>
              <a:pPr/>
              <a:t>08.12.2021</a:t>
            </a:fld>
            <a:endParaRPr lang="ru-RU">
              <a:solidFill>
                <a:srgbClr val="1F497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1F497D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45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4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9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2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2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jpeg"/><Relationship Id="rId7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73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85.png"/><Relationship Id="rId10" Type="http://schemas.openxmlformats.org/officeDocument/2006/relationships/image" Target="../media/image83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1.png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4.png"/><Relationship Id="rId5" Type="http://schemas.openxmlformats.org/officeDocument/2006/relationships/image" Target="../media/image92.jpeg"/><Relationship Id="rId10" Type="http://schemas.openxmlformats.org/officeDocument/2006/relationships/image" Target="../media/image93.png"/><Relationship Id="rId4" Type="http://schemas.openxmlformats.org/officeDocument/2006/relationships/image" Target="../media/image12.png"/><Relationship Id="rId9" Type="http://schemas.openxmlformats.org/officeDocument/2006/relationships/image" Target="../media/image9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772816"/>
            <a:ext cx="6172200" cy="2664296"/>
          </a:xfrm>
        </p:spPr>
        <p:txBody>
          <a:bodyPr/>
          <a:lstStyle/>
          <a:p>
            <a:pPr marL="82296" lvl="0">
              <a:spcBef>
                <a:spcPts val="600"/>
              </a:spcBef>
            </a:pPr>
            <a:r>
              <a:rPr lang="ru-RU" sz="24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cap="none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653136"/>
            <a:ext cx="6172200" cy="20882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Ермолаева </a:t>
            </a:r>
          </a:p>
          <a:p>
            <a:pPr lvl="0"/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Вера Георгиевна</a:t>
            </a:r>
          </a:p>
          <a:p>
            <a:r>
              <a:rPr lang="sah-RU" sz="2000" cap="small" dirty="0">
                <a:solidFill>
                  <a:srgbClr val="242852"/>
                </a:solidFill>
                <a:effectLst>
                  <a:glow rad="1270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преподаватель</a:t>
            </a:r>
            <a:br>
              <a:rPr lang="sah-RU" sz="2000" cap="small" dirty="0">
                <a:solidFill>
                  <a:srgbClr val="242852"/>
                </a:solidFill>
                <a:effectLst>
                  <a:glow rad="1270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ah-RU" sz="2000" cap="small" dirty="0">
                <a:solidFill>
                  <a:srgbClr val="242852"/>
                </a:solidFill>
                <a:effectLst>
                  <a:glow rad="1270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ГАПОУ РС(Я) </a:t>
            </a:r>
            <a:r>
              <a:rPr lang="ru-RU" sz="2000" cap="small" dirty="0">
                <a:solidFill>
                  <a:srgbClr val="242852"/>
                </a:solidFill>
                <a:effectLst>
                  <a:glow rad="1270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«Якутский колледж связи и энергетики </a:t>
            </a:r>
            <a:br>
              <a:rPr lang="ru-RU" sz="2000" cap="small" dirty="0">
                <a:solidFill>
                  <a:srgbClr val="242852"/>
                </a:solidFill>
                <a:effectLst>
                  <a:glow rad="1270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cap="small" dirty="0">
                <a:solidFill>
                  <a:srgbClr val="242852"/>
                </a:solidFill>
                <a:effectLst>
                  <a:glow rad="127000">
                    <a:prstClr val="white"/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им. П. И. Дудкина»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73" y="5882"/>
            <a:ext cx="9309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im6-tub-ru.yandex.net/i?id=368741516-34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697055"/>
            <a:ext cx="4259014" cy="252028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13687"/>
            <a:ext cx="22860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582"/>
            <a:ext cx="12255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268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82700"/>
            <a:ext cx="7859216" cy="6740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       Результаты учебной деятельности по итогам мониторинга ПОО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771" y="-171400"/>
            <a:ext cx="94615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74930546"/>
              </p:ext>
            </p:extLst>
          </p:nvPr>
        </p:nvGraphicFramePr>
        <p:xfrm>
          <a:off x="611560" y="1700808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06014"/>
            <a:ext cx="1224136" cy="1231843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88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789"/>
            <a:ext cx="7467600" cy="102494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9" y="-171400"/>
            <a:ext cx="95043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22414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одержимое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341717"/>
              </p:ext>
            </p:extLst>
          </p:nvPr>
        </p:nvGraphicFramePr>
        <p:xfrm>
          <a:off x="550847" y="1916832"/>
          <a:ext cx="8043890" cy="4773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1127176"/>
            <a:ext cx="835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endParaRPr lang="ru-RU" sz="240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3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9807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486" y="1194791"/>
            <a:ext cx="7967223" cy="5630553"/>
          </a:xfrm>
        </p:spPr>
        <p:txBody>
          <a:bodyPr>
            <a:normAutofit fontScale="25000" lnSpcReduction="20000"/>
          </a:bodyPr>
          <a:lstStyle/>
          <a:p>
            <a:pPr lvl="0" algn="ctr">
              <a:buClr>
                <a:srgbClr val="7FD13B"/>
              </a:buClr>
              <a:buNone/>
            </a:pP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Эффективность работы по программно-методическому сопровождению образовательного процесса</a:t>
            </a:r>
            <a:r>
              <a:rPr lang="ru-RU" sz="8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buClr>
                <a:srgbClr val="7FD13B"/>
              </a:buClr>
              <a:buNone/>
            </a:pPr>
            <a:endParaRPr lang="ru-RU" sz="15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7FD13B"/>
              </a:buClr>
              <a:buNone/>
            </a:pPr>
            <a:r>
              <a:rPr lang="ru-RU" sz="5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Учебный план специальности </a:t>
            </a:r>
            <a:r>
              <a:rPr lang="ru-RU" sz="6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среднего профессионального образования 11.02.02.«Техническое обслуживание и ремонт радиоэлектронной техники (по отраслям)» 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базовой подготовки, входящей в укрупнённую группу специальностей 210000</a:t>
            </a:r>
            <a:r>
              <a:rPr lang="ru-RU" sz="64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spc="-15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Электрика, </a:t>
            </a:r>
            <a:r>
              <a:rPr lang="ru-RU" sz="64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радиотехника и связь;</a:t>
            </a:r>
          </a:p>
          <a:p>
            <a:pPr lvl="0">
              <a:buClr>
                <a:srgbClr val="7FD13B"/>
              </a:buClr>
              <a:buNone/>
            </a:pPr>
            <a:r>
              <a:rPr lang="ru-RU" sz="6400" b="1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  </a:t>
            </a:r>
            <a:r>
              <a:rPr lang="ru-RU" sz="6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Программы учебной дисциплины</a:t>
            </a:r>
            <a:r>
              <a:rPr lang="ru-RU" sz="6400" b="1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6400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6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Электронная техника»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разработанные на основе  Федерального государственного образовательного стандарта по специальностям:</a:t>
            </a:r>
          </a:p>
          <a:p>
            <a:pPr lvl="0">
              <a:buClr>
                <a:srgbClr val="7FD13B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11.02.02.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«Техническое обслуживание и ремонт радиоэлектронной </a:t>
            </a:r>
            <a:r>
              <a:rPr lang="ru-RU" sz="6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lvl="0">
              <a:buClr>
                <a:srgbClr val="7FD13B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техники 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(по </a:t>
            </a:r>
            <a:r>
              <a:rPr lang="ru-RU" sz="6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отраслям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)» базовой подготовки;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6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6400" b="1" dirty="0">
                <a:solidFill>
                  <a:prstClr val="black"/>
                </a:solidFill>
                <a:latin typeface="Times New Roman"/>
                <a:ea typeface="Times New Roman"/>
              </a:rPr>
              <a:t>11.02.15 </a:t>
            </a:r>
            <a:r>
              <a:rPr lang="ru-RU" sz="6400" dirty="0">
                <a:solidFill>
                  <a:prstClr val="black"/>
                </a:solidFill>
                <a:latin typeface="Times New Roman"/>
                <a:ea typeface="Times New Roman"/>
              </a:rPr>
              <a:t>«Инфокоммуникационные сети и системы связи»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входящей в  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6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укрупнённую  группу 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специальностей 210000</a:t>
            </a:r>
            <a:r>
              <a:rPr lang="ru-RU" sz="64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spc="-15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Электроника,   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64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spc="-15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радиотехника </a:t>
            </a:r>
            <a:r>
              <a:rPr lang="ru-RU" sz="64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 связь;</a:t>
            </a:r>
          </a:p>
          <a:p>
            <a:pPr lvl="0">
              <a:buClr>
                <a:srgbClr val="7FD13B"/>
              </a:buClr>
              <a:buNone/>
            </a:pPr>
            <a:r>
              <a:rPr lang="ru-RU" sz="6400" spc="-1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400" b="1" spc="-1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6400" b="1" dirty="0">
                <a:solidFill>
                  <a:srgbClr val="26282F"/>
                </a:solidFill>
                <a:latin typeface="Arial"/>
                <a:ea typeface="Times New Roman"/>
              </a:rPr>
              <a:t> 13.02.03</a:t>
            </a:r>
            <a:r>
              <a:rPr lang="ru-RU" sz="6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«Электрические станции, сети и системы», входящей в укрупнённую группу специальностей  140000 Энергетика;</a:t>
            </a:r>
          </a:p>
          <a:p>
            <a:pPr lvl="0">
              <a:buClr>
                <a:srgbClr val="7FD13B"/>
              </a:buClr>
              <a:buNone/>
            </a:pP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11.02.10.</a:t>
            </a:r>
            <a:r>
              <a:rPr lang="ru-RU" sz="64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«Радиосвязь, радиовещание и телевидение», входящей в укрупнённую группу специальностей 210000</a:t>
            </a:r>
            <a:r>
              <a:rPr lang="ru-RU" sz="64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6400" spc="-15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Электроника, </a:t>
            </a:r>
            <a:r>
              <a:rPr lang="ru-RU" sz="64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радиотехника и связь;</a:t>
            </a:r>
          </a:p>
          <a:p>
            <a:pPr lvl="0">
              <a:buClr>
                <a:srgbClr val="7FD13B"/>
              </a:buClr>
              <a:buNone/>
            </a:pPr>
            <a:r>
              <a:rPr lang="ru-RU" sz="6400" b="1" dirty="0" smtClean="0">
                <a:latin typeface="Times New Roman"/>
                <a:ea typeface="Times New Roman"/>
              </a:rPr>
              <a:t>     - 11.02.03</a:t>
            </a:r>
            <a:r>
              <a:rPr lang="ru-RU" sz="6400" b="1" dirty="0">
                <a:latin typeface="Times New Roman"/>
                <a:ea typeface="Times New Roman"/>
              </a:rPr>
              <a:t>. </a:t>
            </a:r>
            <a:r>
              <a:rPr lang="ru-RU" sz="6400" dirty="0">
                <a:latin typeface="Times New Roman"/>
                <a:ea typeface="Times New Roman"/>
              </a:rPr>
              <a:t>Аудиовизуальная</a:t>
            </a:r>
            <a:r>
              <a:rPr lang="ru-RU" sz="6400" b="1" dirty="0">
                <a:latin typeface="Times New Roman"/>
                <a:ea typeface="Times New Roman"/>
              </a:rPr>
              <a:t> </a:t>
            </a:r>
            <a:r>
              <a:rPr lang="ru-RU" sz="6400" dirty="0" smtClean="0">
                <a:latin typeface="Times New Roman"/>
                <a:ea typeface="Times New Roman"/>
              </a:rPr>
              <a:t>техника;</a:t>
            </a:r>
          </a:p>
          <a:p>
            <a:pPr marL="82296" indent="0">
              <a:spcAft>
                <a:spcPts val="0"/>
              </a:spcAft>
              <a:buNone/>
            </a:pPr>
            <a:r>
              <a:rPr lang="ru-RU" sz="6400" dirty="0"/>
              <a:t> </a:t>
            </a:r>
            <a:r>
              <a:rPr lang="ru-RU" sz="6400" dirty="0" smtClean="0"/>
              <a:t>     - </a:t>
            </a:r>
            <a:r>
              <a:rPr lang="ru-RU" sz="6400" b="1" dirty="0" smtClean="0">
                <a:latin typeface="Times New Roman"/>
                <a:ea typeface="Times New Roman"/>
              </a:rPr>
              <a:t>11.02.11  </a:t>
            </a:r>
            <a:r>
              <a:rPr lang="ru-RU" sz="6400" dirty="0">
                <a:latin typeface="Times New Roman"/>
                <a:ea typeface="Times New Roman"/>
              </a:rPr>
              <a:t>Сети связи и системы коммутации</a:t>
            </a:r>
            <a:r>
              <a:rPr lang="ru-RU" sz="6400" dirty="0">
                <a:latin typeface="Arial"/>
                <a:ea typeface="Times New Roman"/>
              </a:rPr>
              <a:t> </a:t>
            </a:r>
            <a:r>
              <a:rPr lang="ru-RU" sz="6400" dirty="0" smtClean="0">
                <a:latin typeface="Times New Roman"/>
                <a:ea typeface="Times New Roman"/>
              </a:rPr>
              <a:t>;</a:t>
            </a:r>
            <a:endParaRPr lang="ru-RU" sz="6400" dirty="0">
              <a:latin typeface="Times New Roman"/>
              <a:ea typeface="Times New Roman"/>
            </a:endParaRPr>
          </a:p>
          <a:p>
            <a:pPr lvl="0">
              <a:buClr>
                <a:srgbClr val="7FD13B"/>
              </a:buClr>
              <a:buNone/>
            </a:pPr>
            <a:endParaRPr lang="ru-RU" sz="7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83" y="-97434"/>
            <a:ext cx="95043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7434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46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404664"/>
            <a:ext cx="7498080" cy="8640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8473" y="1412776"/>
            <a:ext cx="7895215" cy="5184576"/>
          </a:xfrm>
        </p:spPr>
        <p:txBody>
          <a:bodyPr>
            <a:normAutofit/>
          </a:bodyPr>
          <a:lstStyle/>
          <a:p>
            <a:pPr marL="82296" lvl="0" indent="0">
              <a:buClr>
                <a:srgbClr val="7FD13B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Программа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учебной дисциплины</a:t>
            </a:r>
            <a:r>
              <a:rPr lang="ru-RU" sz="1600" b="1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«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Радиоприемные устройства»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специальности-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11.02.10.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«Радиосвязь, радиовещание и телевидение», входящей в укрупнённую группу специальностей 210000</a:t>
            </a:r>
            <a:r>
              <a:rPr lang="ru-RU" sz="16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Электроника,  радиотехника и </a:t>
            </a:r>
            <a:r>
              <a:rPr lang="ru-RU" sz="1600" spc="-15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связь</a:t>
            </a:r>
          </a:p>
          <a:p>
            <a:pPr marL="82296" lvl="0" indent="0">
              <a:buClr>
                <a:srgbClr val="7FD13B"/>
              </a:buClr>
              <a:buNone/>
            </a:pPr>
            <a:r>
              <a:rPr lang="ru-RU" sz="1600" b="1" spc="-15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4.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Программа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учебной дисциплины</a:t>
            </a:r>
            <a:r>
              <a:rPr lang="ru-RU" sz="1600" b="1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1600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Вычислительная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техника»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разработанные на основе  Федерального государственного   образовательного стандарта по специальностям: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- 11.02.06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Техническая эксплуатация транспортного радиоэлектронного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   оборудования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входящей в   укрупнённую  группу специальностей 210000</a:t>
            </a:r>
            <a:r>
              <a:rPr lang="ru-RU" sz="16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Электроника , радиотехника и связь;</a:t>
            </a:r>
          </a:p>
          <a:p>
            <a:pPr marL="82296" lvl="0" indent="0">
              <a:buClr>
                <a:srgbClr val="7FD13B"/>
              </a:buClr>
              <a:buNone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ПМ.02  Программа МДК 02.02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Методы настройки и регулировки устройств и блоков радиоэлектронных устройств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» по специальности -1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1.02.02.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«Техническое обслуживание и ремонт радиоэлектронной техники (по отраслям)» базовой подготовки, входящей в укрупнённую группу специальностей 210000</a:t>
            </a:r>
            <a:r>
              <a:rPr lang="ru-RU" sz="1600" spc="-15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Электроника, радиотехника и связь.</a:t>
            </a:r>
          </a:p>
          <a:p>
            <a:pPr marL="82296" lvl="0" indent="0">
              <a:buClr>
                <a:srgbClr val="7FD13B"/>
              </a:buClr>
              <a:buNone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6. Контрольно-оценочные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средства и ФОСЫ по дисциплинам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endParaRPr lang="ru-RU" sz="1600" cap="all" dirty="0" smtClean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82296" lvl="0" indent="0">
              <a:buClr>
                <a:srgbClr val="7FD13B"/>
              </a:buClr>
              <a:buNone/>
            </a:pPr>
            <a:r>
              <a:rPr lang="ru-RU" sz="1600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Электронная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техника», </a:t>
            </a:r>
            <a:r>
              <a:rPr lang="ru-RU" sz="1600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Вычислительная техника», Радиоприемные устройства» ,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Методы настройки и регулировки устройств и блоков радиоэлектронных устройств » </a:t>
            </a:r>
          </a:p>
          <a:p>
            <a:pPr lvl="0">
              <a:buClr>
                <a:srgbClr val="7FD13B"/>
              </a:buClr>
              <a:buNone/>
            </a:pPr>
            <a:endParaRPr lang="ru-RU" sz="16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Clr>
                <a:srgbClr val="7FD13B"/>
              </a:buClr>
              <a:buNone/>
            </a:pPr>
            <a:endParaRPr lang="ru-RU" sz="1600" spc="-15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863" y="-171400"/>
            <a:ext cx="9504363" cy="143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30362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892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27175"/>
            <a:ext cx="7704856" cy="5614193"/>
          </a:xfrm>
        </p:spPr>
        <p:txBody>
          <a:bodyPr>
            <a:normAutofit/>
          </a:bodyPr>
          <a:lstStyle/>
          <a:p>
            <a:pPr lvl="0">
              <a:buClr>
                <a:srgbClr val="7FD13B"/>
              </a:buClr>
              <a:buNone/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7</a:t>
            </a:r>
            <a:r>
              <a:rPr lang="ru-RU" sz="17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Формирование фонда цифровых образовательных ресурсов:</a:t>
            </a:r>
          </a:p>
          <a:p>
            <a:pPr marL="82296" lvl="0" indent="0">
              <a:buClr>
                <a:srgbClr val="7FD13B"/>
              </a:buClr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Электронные учебно- методические пособия, с методическими рекомендациями методические разработки по наиболее сложным темам ЭТ, РПРУ;</a:t>
            </a:r>
          </a:p>
          <a:p>
            <a:pPr lvl="0">
              <a:buClr>
                <a:srgbClr val="7FD13B"/>
              </a:buClr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Электронные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методические пособия с методическими рекомендациями по курсовому проектированию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по.дисциплинам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cap="all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Электронная техника», </a:t>
            </a:r>
            <a:r>
              <a:rPr lang="ru-RU" sz="1600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Вычислительная техника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»,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 Методы настройки и регулировки устройств и блоков радиоэлектронных устройств » </a:t>
            </a:r>
          </a:p>
          <a:p>
            <a:pPr lvl="0">
              <a:buClr>
                <a:srgbClr val="7FD13B"/>
              </a:buClr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мультимедийные презентации  курсов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1600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Электронная техника», </a:t>
            </a:r>
            <a:r>
              <a:rPr lang="ru-RU" sz="1600" cap="all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Вычислительная техника», Радиоприемные устройства» ,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« Методы настройки и регулировки устройств и блоков радиоэлектронных устройств » </a:t>
            </a:r>
          </a:p>
          <a:p>
            <a:pPr marL="82296" lvl="0" indent="0">
              <a:buClr>
                <a:srgbClr val="7FD13B"/>
              </a:buClr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Виртуальная лаборатория ЭТ на базе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Nashional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Instrument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Multisim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10.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82296" lvl="0" indent="0">
              <a:buClr>
                <a:srgbClr val="7FD13B"/>
              </a:buClr>
              <a:buNone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 использование интернет образовательные  ресурсы  и платформы., САЙТ 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колледжа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www. do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yakse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ru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9" y="-171400"/>
            <a:ext cx="95043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22414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731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4437112"/>
            <a:ext cx="6172200" cy="1944638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>
              <a:spcBef>
                <a:spcPts val="0"/>
              </a:spcBef>
              <a:buClrTx/>
              <a:buSzTx/>
              <a:defRPr/>
            </a:pPr>
            <a:r>
              <a:rPr lang="ru-RU" sz="28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kern="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Электронные образовательные ресурсы</a:t>
            </a:r>
            <a:endParaRPr lang="ru-RU" sz="3200" b="0" kern="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01" y="-97434"/>
            <a:ext cx="95043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7434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93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09330"/>
            <a:ext cx="7467600" cy="15354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Использование новых образовательных технологий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075240" cy="4968552"/>
          </a:xfrm>
        </p:spPr>
        <p:txBody>
          <a:bodyPr>
            <a:normAutofit fontScale="25000" lnSpcReduction="20000"/>
          </a:bodyPr>
          <a:lstStyle/>
          <a:p>
            <a:pPr marL="0" lvl="0" indent="447675" algn="just">
              <a:buClr>
                <a:srgbClr val="629DD1"/>
              </a:buClr>
              <a:buFont typeface="+mj-lt"/>
              <a:buAutoNum type="arabicPeriod"/>
              <a:tabLst>
                <a:tab pos="447675" algn="l"/>
              </a:tabLst>
            </a:pPr>
            <a:endParaRPr lang="ru-RU" sz="1900" dirty="0">
              <a:solidFill>
                <a:prstClr val="black"/>
              </a:solidFill>
              <a:latin typeface="Cambria"/>
            </a:endParaRPr>
          </a:p>
          <a:p>
            <a:pPr marL="0" lvl="0" indent="0" algn="just">
              <a:buClr>
                <a:srgbClr val="629DD1"/>
              </a:buClr>
              <a:buNone/>
              <a:tabLst>
                <a:tab pos="447675" algn="l"/>
              </a:tabLst>
            </a:pP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Электронное портфолио</a:t>
            </a:r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 в </a:t>
            </a:r>
            <a:r>
              <a:rPr lang="sah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сети работников образования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5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https://nsportal.ru/</a:t>
            </a:r>
            <a:r>
              <a:rPr lang="en-US" sz="5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ermolaeva-vera-georgievna</a:t>
            </a: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r>
              <a:rPr lang="ru-RU" sz="5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о наличии сайта</a:t>
            </a:r>
            <a:r>
              <a:rPr lang="ru-RU" sz="5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ACCBF9">
                  <a:lumMod val="10000"/>
                </a:srgbClr>
              </a:buClr>
              <a:buSzPct val="90000"/>
              <a:buNone/>
            </a:pPr>
            <a:r>
              <a:rPr lang="sah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Использование в образовательном процессе систем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sah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дистанционного образования </a:t>
            </a:r>
            <a:r>
              <a:rPr lang="en-US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Moodle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Размещены материалы курса дисциплины «Электронная техника» с установкой Виртуальной лаборатории ЭТ с ее полным методическим обеспечением на сайте колледжа </a:t>
            </a:r>
            <a:r>
              <a:rPr lang="ru-RU" sz="5600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5600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http://www.yakse.ru </a:t>
            </a:r>
          </a:p>
          <a:p>
            <a:pPr marL="0" lvl="0" indent="0" algn="just">
              <a:buClr>
                <a:srgbClr val="ACCBF9">
                  <a:lumMod val="10000"/>
                </a:srgbClr>
              </a:buClr>
              <a:buSzPct val="90000"/>
              <a:buNone/>
            </a:pPr>
            <a:r>
              <a:rPr lang="ru-RU" sz="5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сети работников образования </a:t>
            </a:r>
            <a:r>
              <a:rPr lang="ru-RU" sz="5600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nsportal.ru:</a:t>
            </a:r>
            <a:endParaRPr lang="ru-RU" sz="5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629DD1"/>
              </a:buClr>
              <a:buNone/>
            </a:pPr>
            <a:r>
              <a:rPr lang="ru-RU" sz="5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«Методы и технологии  организации цифровой образовательной среды</a:t>
            </a:r>
            <a:r>
              <a:rPr lang="ru-RU" sz="5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5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публикации </a:t>
            </a:r>
            <a:r>
              <a:rPr lang="ru-RU" sz="5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2021 г.</a:t>
            </a:r>
          </a:p>
          <a:p>
            <a:pPr marL="0" lvl="0" indent="0" algn="just">
              <a:buClr>
                <a:srgbClr val="629DD1"/>
              </a:buClr>
              <a:buNone/>
            </a:pPr>
            <a:r>
              <a:rPr lang="ru-RU" sz="5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«Формирование профессиональных компетенций </a:t>
            </a:r>
            <a:r>
              <a:rPr lang="ru-RU" sz="5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 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стандартов WSR</a:t>
            </a:r>
            <a:r>
              <a:rPr lang="ru-RU" sz="5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5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</a:t>
            </a:r>
            <a:r>
              <a:rPr lang="ru-RU" sz="5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публикации  </a:t>
            </a:r>
            <a:r>
              <a:rPr lang="ru-RU" sz="5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2021 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0" lvl="0" indent="0" algn="just">
              <a:buClr>
                <a:srgbClr val="629DD1"/>
              </a:buClr>
              <a:buNone/>
              <a:tabLst>
                <a:tab pos="447675" algn="l"/>
              </a:tabLst>
            </a:pPr>
            <a:endParaRPr lang="ru-RU" sz="5600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629DD1"/>
              </a:buClr>
              <a:buNone/>
              <a:tabLst>
                <a:tab pos="447675" algn="l"/>
              </a:tabLst>
            </a:pPr>
            <a:r>
              <a:rPr lang="ru-RU" sz="56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Новый формат общения привел к </a:t>
            </a:r>
            <a:r>
              <a:rPr lang="ru-RU" sz="5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созданию технологии совместных</a:t>
            </a:r>
            <a:r>
              <a:rPr lang="ru-RU" sz="56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экспериментальных исследований преподавателя и обучающегося- </a:t>
            </a:r>
            <a:r>
              <a:rPr lang="ru-RU" sz="56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технология </a:t>
            </a:r>
            <a:r>
              <a:rPr lang="ru-RU" sz="5600" i="1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«Виртуальная реальность»</a:t>
            </a:r>
            <a:endParaRPr lang="ru-RU" sz="5600" u="sng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629DD1"/>
              </a:buClr>
              <a:buNone/>
              <a:tabLst>
                <a:tab pos="447675" algn="l"/>
              </a:tabLst>
            </a:pP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Активное использование п</a:t>
            </a:r>
            <a:r>
              <a:rPr lang="ru-RU" sz="56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рогрессивных </a:t>
            </a:r>
            <a:r>
              <a:rPr lang="ru-RU" sz="56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технологий информатизации образовательного </a:t>
            </a:r>
            <a:r>
              <a:rPr lang="ru-RU" sz="56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процесса : ИКТ и цифровых образовательных ресурсов дисциплин- мультимедиа </a:t>
            </a:r>
            <a:r>
              <a:rPr lang="ru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повышает эффективность активных методов обучения- </a:t>
            </a:r>
            <a:r>
              <a:rPr lang="ru-RU" sz="56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56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с</a:t>
            </a:r>
            <a:r>
              <a:rPr lang="en-US" sz="56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u="sng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u="sng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технологии рефлексии деятельности</a:t>
            </a:r>
          </a:p>
          <a:p>
            <a:pPr marL="0" lvl="0" indent="447675" algn="just">
              <a:buClr>
                <a:srgbClr val="629DD1"/>
              </a:buClr>
              <a:buFont typeface="+mj-lt"/>
              <a:buAutoNum type="arabicPeriod"/>
              <a:tabLst>
                <a:tab pos="447675" algn="l"/>
              </a:tabLst>
            </a:pPr>
            <a:endParaRPr lang="en-US" sz="5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629DD1"/>
              </a:buClr>
              <a:buNone/>
              <a:tabLst>
                <a:tab pos="447675" algn="l"/>
              </a:tabLst>
            </a:pPr>
            <a:r>
              <a:rPr lang="sah-RU" sz="5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Использование в образовательном процессе </a:t>
            </a:r>
            <a:r>
              <a:rPr lang="ru-RU" sz="5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нтернет образовательные  ресурсы  и образовательные платформы </a:t>
            </a:r>
            <a:r>
              <a:rPr lang="en-US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Zoom</a:t>
            </a:r>
            <a:r>
              <a:rPr lang="ru-RU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r>
              <a:rPr lang="en-US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Discord</a:t>
            </a:r>
            <a:r>
              <a:rPr lang="ru-RU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И всех возможностей телекоммуникационных сетей Интернет: социальные сети, </a:t>
            </a:r>
            <a:r>
              <a:rPr lang="en-US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Skype</a:t>
            </a:r>
            <a:r>
              <a:rPr lang="ru-RU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</a:t>
            </a:r>
            <a:r>
              <a:rPr lang="ru-RU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mail</a:t>
            </a:r>
            <a:r>
              <a:rPr lang="ru-RU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:, </a:t>
            </a:r>
            <a:r>
              <a:rPr lang="en-US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WhatsApp</a:t>
            </a:r>
            <a:r>
              <a:rPr lang="ru-RU" sz="5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с целью организации образовательного процесса в дистанционной форме. Новые </a:t>
            </a:r>
            <a:r>
              <a:rPr lang="ru-RU" sz="56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форматы общения- видеоконференции, </a:t>
            </a:r>
            <a:r>
              <a:rPr lang="ru-RU" sz="5600" u="sng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вебинары</a:t>
            </a:r>
            <a:endParaRPr lang="ru-RU" sz="56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algn="just">
              <a:buClr>
                <a:srgbClr val="629DD1"/>
              </a:buClr>
              <a:buNone/>
              <a:tabLst>
                <a:tab pos="447675" algn="l"/>
              </a:tabLst>
            </a:pPr>
            <a:r>
              <a:rPr lang="ru-RU" sz="5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5.Электронная библиотека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290061"/>
            <a:ext cx="9504363" cy="119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83712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56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none" dirty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none" dirty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dirty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none" dirty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dirty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cap="none" dirty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cap="none" dirty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Цифровые образовательные ресурсы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4367566" cy="4572000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1"/>
            <a:ext cx="95043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6" y="-118633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8008"/>
              </p:ext>
            </p:extLst>
          </p:nvPr>
        </p:nvGraphicFramePr>
        <p:xfrm>
          <a:off x="431193" y="1650097"/>
          <a:ext cx="8136904" cy="5184576"/>
        </p:xfrm>
        <a:graphic>
          <a:graphicData uri="http://schemas.openxmlformats.org/drawingml/2006/table">
            <a:tbl>
              <a:tblPr firstRow="1" bandRow="1"/>
              <a:tblGrid>
                <a:gridCol w="2700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6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4088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Электронная техника</a:t>
                      </a:r>
                    </a:p>
                    <a:p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Учебно-методическое пособие «Электронная техника» ч.1 ЭП,ч.2ЭУ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Мультимедийный ресурс-поурочный курс лекций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Метод.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разработкиУчебно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-методические пособия: ТЕМА,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Лаборатория «Виртуальная реальность» , Сборник лабораторных работ с методическими указаниями,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КОС-Тематическое тестирование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СРС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компетентностные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задания с применением ИКТ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1062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МДК02.02</a:t>
                      </a:r>
                      <a:r>
                        <a:rPr lang="ru-RU" sz="16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Методы настройки и регулировки устройств и 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Учебно-методическое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пособие 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по курсовому проектированию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«Расчет</a:t>
                      </a:r>
                      <a:r>
                        <a:rPr lang="ru-RU" sz="16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радиовещательного приемника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Мультимедийный ресурс-поурочный курс лекци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СРС 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компетентностные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задания с применением ИКТ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КОС-Тематическое тестирование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4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Вычислительная техника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Учебно-методическое пособие «Вычислительная техника»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Учебно-методическое пособие по курсовому проектированию по«Вычислительной технике»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Мультимедийный ресурс- поурочный курс лекций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6" y="-93007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08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Фото\100_3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142984"/>
            <a:ext cx="3106034" cy="208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Фото\100_3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26" y="2285992"/>
            <a:ext cx="3571900" cy="19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Фото\100_3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000372"/>
            <a:ext cx="3384376" cy="25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741" y="142852"/>
            <a:ext cx="749808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 </a:t>
            </a:r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Информационно-методический ресурс дисциплины    </a:t>
            </a:r>
            <a:br>
              <a:rPr lang="ru-RU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«Электронная техника» - </a:t>
            </a:r>
            <a:r>
              <a:rPr lang="en-US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700" b="1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yakse</a:t>
            </a:r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700" b="1" dirty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27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00" y="1268760"/>
            <a:ext cx="4500594" cy="12961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	Привлечение студентов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к созданию информационно-методических  ресурсов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в проектной деятельности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электронной базы данных дисциплины, с использованием информационной сети Интернет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01418" y="3918675"/>
            <a:ext cx="4392488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Электронные учебники-обучающие комплексы с презентацией курса лекций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дисциплины  «Электронная техника» в программе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стимулирует СРС студентов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2066" y="5080633"/>
            <a:ext cx="3813004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Виртуальная лаборатория дисциплины    «Электронная техника» на базе моделирующей  программы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Multisim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.10,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стимулирует исследовательскую деятельность студентов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Рисунок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5080633"/>
            <a:ext cx="3024336" cy="1777367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1" y="-1"/>
            <a:ext cx="1285875" cy="1292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411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789"/>
            <a:ext cx="7467600" cy="102494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9" y="-171400"/>
            <a:ext cx="9504363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22414"/>
            <a:ext cx="1285875" cy="1292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7261" y="1127175"/>
            <a:ext cx="843269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buClr>
                <a:srgbClr val="629DD1"/>
              </a:buClr>
              <a:buSzPct val="70000"/>
              <a:tabLst>
                <a:tab pos="447675" algn="l"/>
              </a:tabLst>
            </a:pPr>
            <a:r>
              <a:rPr lang="ru-RU" sz="2800" b="1" cap="small" dirty="0" smtClean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            Сайт </a:t>
            </a:r>
            <a:r>
              <a:rPr lang="ru-RU" sz="2800" b="1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2800" b="1" cap="small" dirty="0" smtClean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преподавателя</a:t>
            </a:r>
          </a:p>
          <a:p>
            <a:pPr lvl="0" algn="just">
              <a:spcBef>
                <a:spcPts val="600"/>
              </a:spcBef>
              <a:buClr>
                <a:srgbClr val="629DD1"/>
              </a:buClr>
              <a:buSzPct val="70000"/>
              <a:tabLst>
                <a:tab pos="447675" algn="l"/>
              </a:tabLst>
            </a:pPr>
            <a:r>
              <a:rPr lang="ru-RU" sz="2000" u="sng" dirty="0" smtClean="0">
                <a:solidFill>
                  <a:srgbClr val="1F497D">
                    <a:lumMod val="75000"/>
                  </a:srgbClr>
                </a:solidFill>
                <a:latin typeface="Cambria"/>
              </a:rPr>
              <a:t>                      https</a:t>
            </a:r>
            <a:r>
              <a:rPr lang="ru-RU" sz="2000" u="sng" dirty="0">
                <a:solidFill>
                  <a:srgbClr val="1F497D">
                    <a:lumMod val="75000"/>
                  </a:srgbClr>
                </a:solidFill>
                <a:latin typeface="Cambria"/>
              </a:rPr>
              <a:t>://nsportal.ru/</a:t>
            </a:r>
            <a:r>
              <a:rPr lang="en-US" sz="2000" u="sng" dirty="0" err="1">
                <a:solidFill>
                  <a:srgbClr val="1F497D">
                    <a:lumMod val="75000"/>
                  </a:srgbClr>
                </a:solidFill>
                <a:latin typeface="Cambria"/>
              </a:rPr>
              <a:t>ermolaeva-vera-georgievna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  <a:latin typeface="Cambria"/>
              </a:rPr>
              <a:t>".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70" y="2033414"/>
            <a:ext cx="1656184" cy="2234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770" y="4409678"/>
            <a:ext cx="1656184" cy="2301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Аттестация В.Г. 2021\вЕРА\zfJZ3v7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3414"/>
            <a:ext cx="6720476" cy="475252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6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23609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28575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sz="2000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Я радуюсь успехам студентов, постоянно делюсь своим  опытом, прививая им профессиональный интерес, ищу все новые формы общения. </a:t>
            </a:r>
            <a:br>
              <a:rPr lang="ru-RU" sz="2000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благодарна им  в своем развитии, ведь они постоянно заставляют нас быть в тонусе, в ритме   профессионального поиска</a:t>
            </a:r>
            <a:r>
              <a:rPr lang="ru-RU" sz="1800" cap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4209" y="1571634"/>
            <a:ext cx="4143095" cy="4133056"/>
          </a:xfrm>
        </p:spPr>
        <p:txBody>
          <a:bodyPr>
            <a:normAutofit/>
          </a:bodyPr>
          <a:lstStyle/>
          <a:p>
            <a:endParaRPr lang="ru-RU" b="1" dirty="0"/>
          </a:p>
          <a:p>
            <a:pPr marL="0" indent="0"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  <p:pic>
        <p:nvPicPr>
          <p:cNvPr id="10" name="Picture 2" descr="C:\Users\Компьютер\Desktop\Аттестация 2021, сайт\Вера 2020\IMG-20191210-WA0008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1763850"/>
            <a:ext cx="3960440" cy="459218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1" y="1236092"/>
            <a:ext cx="4032447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0" algn="r">
              <a:spcBef>
                <a:spcPts val="600"/>
              </a:spcBef>
              <a:buClr>
                <a:srgbClr val="7FD13B"/>
              </a:buClr>
              <a:buSzPct val="80000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lvl="0">
              <a:spcBef>
                <a:spcPts val="600"/>
              </a:spcBef>
              <a:buClr>
                <a:srgbClr val="7FD13B"/>
              </a:buClr>
              <a:buSzPct val="80000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Ермолаева Вера Георгиевна</a:t>
            </a:r>
          </a:p>
          <a:p>
            <a:pPr marL="82296" lvl="0">
              <a:spcBef>
                <a:spcPts val="600"/>
              </a:spcBef>
              <a:buClr>
                <a:srgbClr val="7FD13B"/>
              </a:buClr>
              <a:buSzPct val="80000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Преподаватель  дисциплин</a:t>
            </a: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профессионального цикла ЯКСЭ</a:t>
            </a: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  <a:buFont typeface="Wingdings 2"/>
              <a:buChar char=""/>
            </a:pP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Почётный работник СПО РФ</a:t>
            </a: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Лауреат Гранта Президента РС(Я)</a:t>
            </a: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  <a:buFont typeface="Wingdings 2"/>
              <a:buChar char=""/>
            </a:pP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Отличник образования </a:t>
            </a:r>
            <a:r>
              <a:rPr lang="ru-RU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РС(Я</a:t>
            </a:r>
            <a:r>
              <a:rPr lang="en-US" sz="19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  <a:buFont typeface="Wingdings 2"/>
              <a:buChar char=""/>
            </a:pPr>
            <a:endParaRPr lang="ru-RU" sz="19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Квалификационная категория-</a:t>
            </a: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высшая</a:t>
            </a: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Общий трудовой стаж –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marL="365760" lvl="0" indent="-283464">
              <a:spcBef>
                <a:spcPts val="600"/>
              </a:spcBef>
              <a:buClr>
                <a:srgbClr val="7FD13B"/>
              </a:buClr>
              <a:buSzPct val="80000"/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стаж –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19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/>
              <a:buChar char=""/>
            </a:pP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39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90" y="-48986"/>
            <a:ext cx="94615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9067"/>
            <a:ext cx="1224136" cy="12318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005114"/>
            <a:ext cx="7200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spcBef>
                <a:spcPts val="600"/>
              </a:spcBef>
              <a:buClr>
                <a:srgbClr val="ACCBF9">
                  <a:lumMod val="10000"/>
                </a:srgbClr>
              </a:buClr>
              <a:buSzPct val="90000"/>
              <a:buFont typeface="+mj-lt"/>
              <a:buAutoNum type="arabicPeriod"/>
            </a:pPr>
            <a:r>
              <a:rPr lang="ru-RU" sz="2400" b="1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Дистанционные образовательные курсы</a:t>
            </a:r>
            <a:r>
              <a:rPr lang="en-US" sz="2400" b="1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small" dirty="0" smtClean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размещены</a:t>
            </a:r>
            <a:r>
              <a:rPr lang="ru-RU" sz="2800" dirty="0" smtClean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2428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сайте: http://www.yakse.ru </a:t>
            </a:r>
          </a:p>
          <a:p>
            <a:pPr algn="ctr"/>
            <a:endParaRPr lang="ru-RU" sz="2400" dirty="0"/>
          </a:p>
        </p:txBody>
      </p:sp>
      <p:pic>
        <p:nvPicPr>
          <p:cNvPr id="2052" name="Picture 4" descr="E:\Аттестация В.Г. 2021\вЕРА\gZq3yPFd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96" y="1988840"/>
            <a:ext cx="4752528" cy="329634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6" y="4085966"/>
            <a:ext cx="4317998" cy="2723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6173"/>
            <a:ext cx="4076172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18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820472" cy="1008112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Э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кспертная деятельность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504363" cy="11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8" y="0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198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774" y="202630"/>
            <a:ext cx="7467600" cy="8501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92198"/>
            <a:ext cx="8219256" cy="5281754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1.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Сертификат эксперта за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Участие в качестве эксперта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открытого регионального </a:t>
            </a:r>
            <a:r>
              <a:rPr lang="ru-RU" sz="1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чемпионата </a:t>
            </a:r>
            <a:r>
              <a:rPr lang="en-US" sz="18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Worldskills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Russia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«Молодые профессионалы» Республики Саха ( Якутия),  по компетенции «Электроника»;.( 2 марта 2017 года)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2.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</a:rPr>
              <a:t> Сертификат эксперта за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участие в качестве эксперта отборочных соревнований профессионального мастерства по стандартам </a:t>
            </a:r>
            <a:r>
              <a:rPr lang="en-US" sz="18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WorldSkills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Russia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«Молодые профессионалы –2017» Республики Саха ( Якутия),по компетенции «Управление беспилотными летательными аппаратами»;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 ( Декабрь 2017  года)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                                                 </a:t>
            </a:r>
          </a:p>
          <a:p>
            <a:pPr marL="0" lvl="0" indent="0" algn="r">
              <a:buClr>
                <a:srgbClr val="4F81BD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                                                    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Рабочая группа по организации и 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              </a:t>
            </a:r>
          </a:p>
          <a:p>
            <a:pPr marL="0" indent="0" algn="r">
              <a:buClr>
                <a:srgbClr val="4F81BD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                                               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проведению регионального 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этапа</a:t>
            </a: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 WSR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по компетенции «Управление</a:t>
            </a:r>
          </a:p>
          <a:p>
            <a:pPr marL="0" indent="0" algn="r">
              <a:buClr>
                <a:srgbClr val="4F81BD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беспилотными </a:t>
            </a:r>
          </a:p>
          <a:p>
            <a:pPr marL="0" indent="0" algn="r">
              <a:buClr>
                <a:srgbClr val="4F81BD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летательными аппаратами»;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</a:p>
          <a:p>
            <a:pPr marL="0" lvl="0" indent="0" algn="r">
              <a:buClr>
                <a:srgbClr val="4F81BD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 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en-US" sz="1800" dirty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                                                       </a:t>
            </a:r>
            <a:endParaRPr lang="ru-RU" sz="1800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>
              <a:buClr>
                <a:srgbClr val="4F81BD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          </a:t>
            </a:r>
            <a:endParaRPr lang="ru-RU" sz="1800" dirty="0">
              <a:solidFill>
                <a:prstClr val="black"/>
              </a:solidFill>
            </a:endParaRPr>
          </a:p>
          <a:p>
            <a:pPr marL="365760" lvl="1" indent="0" algn="just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endParaRPr lang="ru-RU" sz="1300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" y="22211"/>
            <a:ext cx="9144000" cy="10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65915" cy="30271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22211"/>
            <a:ext cx="1152129" cy="10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365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049570" cy="240734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40768"/>
            <a:ext cx="2003151" cy="23953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C:\Documents and Settings\Пользователь\Рабочий стол\Курсы 1с\2017_0201_1110.jpg"/>
          <p:cNvPicPr>
            <a:picLocks noChangeAspect="1" noChangeArrowheads="1"/>
          </p:cNvPicPr>
          <p:nvPr/>
        </p:nvPicPr>
        <p:blipFill>
          <a:blip r:embed="rId4" cstate="print"/>
          <a:srcRect t="52325"/>
          <a:stretch>
            <a:fillRect/>
          </a:stretch>
        </p:blipFill>
        <p:spPr bwMode="auto">
          <a:xfrm>
            <a:off x="794" y="17806"/>
            <a:ext cx="9143999" cy="1171599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46" y="21210"/>
            <a:ext cx="1285875" cy="116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74607"/>
            <a:ext cx="23891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18" y="3093313"/>
            <a:ext cx="3587750" cy="45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" y="3752867"/>
            <a:ext cx="2949177" cy="2659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752867"/>
            <a:ext cx="2941965" cy="2659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2765283"/>
            <a:ext cx="439278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dirty="0">
              <a:solidFill>
                <a:prstClr val="black"/>
              </a:solidFill>
            </a:endParaRPr>
          </a:p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/>
              <a:buChar char=""/>
            </a:pPr>
            <a:endParaRPr lang="ru-RU" dirty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dirty="0" smtClean="0">
                <a:solidFill>
                  <a:prstClr val="black"/>
                </a:solidFill>
              </a:rPr>
              <a:t> </a:t>
            </a: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 smtClean="0">
                <a:solidFill>
                  <a:prstClr val="black"/>
                </a:solidFill>
              </a:rPr>
              <a:t>Студенты </a:t>
            </a:r>
            <a:r>
              <a:rPr lang="ru-RU" sz="1400" dirty="0">
                <a:solidFill>
                  <a:prstClr val="black"/>
                </a:solidFill>
              </a:rPr>
              <a:t>гр. </a:t>
            </a:r>
            <a:r>
              <a:rPr lang="ru-RU" sz="1400" dirty="0" smtClean="0">
                <a:solidFill>
                  <a:prstClr val="black"/>
                </a:solidFill>
              </a:rPr>
              <a:t>РЭТ-16</a:t>
            </a:r>
            <a:endParaRPr lang="en-US" sz="14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 smtClean="0">
                <a:solidFill>
                  <a:prstClr val="black"/>
                </a:solidFill>
              </a:rPr>
              <a:t>    </a:t>
            </a:r>
            <a:r>
              <a:rPr lang="ru-RU" sz="1400" dirty="0" err="1">
                <a:solidFill>
                  <a:prstClr val="black"/>
                </a:solidFill>
              </a:rPr>
              <a:t>Гришкевич</a:t>
            </a:r>
            <a:r>
              <a:rPr lang="ru-RU" sz="1400" dirty="0">
                <a:solidFill>
                  <a:prstClr val="black"/>
                </a:solidFill>
              </a:rPr>
              <a:t> Ф., Степанов , </a:t>
            </a:r>
            <a:endParaRPr lang="en-US" sz="1400" dirty="0" smtClean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Штыкин</a:t>
            </a:r>
            <a:r>
              <a:rPr lang="ru-RU" sz="1400" dirty="0">
                <a:solidFill>
                  <a:prstClr val="black"/>
                </a:solidFill>
              </a:rPr>
              <a:t> А.. </a:t>
            </a: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Отборочные соревнования</a:t>
            </a: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по стандартам </a:t>
            </a:r>
            <a:r>
              <a:rPr lang="en-US" sz="1400" dirty="0" err="1">
                <a:solidFill>
                  <a:prstClr val="black"/>
                </a:solidFill>
                <a:latin typeface="Times New Roman"/>
                <a:ea typeface="Times New Roman"/>
              </a:rPr>
              <a:t>WorldSkills</a:t>
            </a:r>
            <a:r>
              <a:rPr lang="en-US" sz="1400" dirty="0">
                <a:solidFill>
                  <a:prstClr val="black"/>
                </a:solidFill>
                <a:latin typeface="Times New Roman"/>
                <a:ea typeface="Times New Roman"/>
              </a:rPr>
              <a:t> Russia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en-US" sz="1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Молодые профессионалы –2017» </a:t>
            </a:r>
            <a:endParaRPr lang="en-US" sz="1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Республики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Саха ( Якутия),</a:t>
            </a:r>
            <a:endParaRPr lang="ru-RU" sz="1400" dirty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компетенция «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Управление</a:t>
            </a:r>
            <a:endParaRPr lang="en-US" sz="1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беспилотными летательными аппаратами»</a:t>
            </a:r>
            <a:endParaRPr lang="ru-RU" sz="1400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47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620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617" y="-109763"/>
            <a:ext cx="941863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09763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78074" y="1182462"/>
            <a:ext cx="8219256" cy="5675538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Clr>
                <a:srgbClr val="629DD1"/>
              </a:buClr>
              <a:buNone/>
            </a:pPr>
            <a:endParaRPr lang="en-US" sz="1700" dirty="0">
              <a:solidFill>
                <a:prstClr val="black"/>
              </a:solidFill>
              <a:latin typeface="Cambria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latin typeface="Times New Roman"/>
                <a:ea typeface="Times New Roman"/>
                <a:cs typeface="Times New Roman"/>
              </a:rPr>
              <a:t>Работа </a:t>
            </a:r>
            <a:r>
              <a:rPr lang="ru-RU" sz="2100" b="1" dirty="0">
                <a:latin typeface="Times New Roman"/>
                <a:ea typeface="Times New Roman"/>
                <a:cs typeface="Times New Roman"/>
              </a:rPr>
              <a:t>в экспертном жюри </a:t>
            </a:r>
            <a:r>
              <a:rPr lang="ru-RU" sz="2100" dirty="0">
                <a:latin typeface="Times New Roman"/>
                <a:ea typeface="Times New Roman"/>
                <a:cs typeface="Times New Roman"/>
              </a:rPr>
              <a:t>на открытом мероприятии ПЦК связи, электроники и энергетики в направлении ССК , посвященных 80- ЛЕТИЮ колледжа.( май 2019)</a:t>
            </a:r>
            <a:endParaRPr lang="ru-RU" sz="2100" dirty="0">
              <a:latin typeface="Calibri"/>
              <a:ea typeface="Times New Roman"/>
              <a:cs typeface="Times New Roman"/>
            </a:endParaRPr>
          </a:p>
          <a:p>
            <a:r>
              <a:rPr lang="ru-RU" sz="21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100" b="1" dirty="0">
                <a:solidFill>
                  <a:prstClr val="black"/>
                </a:solidFill>
                <a:latin typeface="Times New Roman"/>
                <a:ea typeface="Times New Roman"/>
              </a:rPr>
              <a:t>Сертификат эксперта </a:t>
            </a:r>
            <a:r>
              <a:rPr lang="ru-RU" sz="2100" dirty="0" smtClean="0">
                <a:latin typeface="Times New Roman"/>
                <a:ea typeface="Times New Roman"/>
              </a:rPr>
              <a:t>отборочных соревнований  профессионального мастерства </a:t>
            </a:r>
            <a:r>
              <a:rPr lang="ru-RU" sz="2100" dirty="0">
                <a:latin typeface="Times New Roman"/>
                <a:ea typeface="Times New Roman"/>
              </a:rPr>
              <a:t>регионального </a:t>
            </a:r>
            <a:r>
              <a:rPr lang="ru-RU" sz="2100" dirty="0" smtClean="0">
                <a:latin typeface="Times New Roman"/>
                <a:ea typeface="Times New Roman"/>
              </a:rPr>
              <a:t>по стандартам 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Worldskills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Russia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«Молодые профессионалы –2017» Республики Саха ( Якутия),по компетенции «Управление беспилотными летательными аппаратами»;.  ( Декабрь 2017  года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  <a:endParaRPr lang="en-US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Сертификат эксперта за Участие в качестве эксперта  V открытого регионального чемпионата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Worldskill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</a:rPr>
              <a:t> Russia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«Молодые профессионалы» Республики Саха ( Якутия),  по компетенции «Электроника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(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2 марта 2017 года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</a:t>
            </a:r>
          </a:p>
          <a:p>
            <a:pPr lvl="0">
              <a:buClr>
                <a:srgbClr val="4F81BD"/>
              </a:buClr>
            </a:pPr>
            <a:r>
              <a:rPr lang="ru-RU" sz="2100" b="1" dirty="0" smtClean="0">
                <a:solidFill>
                  <a:prstClr val="black"/>
                </a:solidFill>
                <a:latin typeface="Times New Roman"/>
                <a:ea typeface="Calibri"/>
              </a:rPr>
              <a:t>Сертификат </a:t>
            </a:r>
            <a:r>
              <a:rPr lang="ru-RU" sz="1900" b="1" dirty="0" smtClean="0">
                <a:solidFill>
                  <a:prstClr val="black"/>
                </a:solidFill>
                <a:latin typeface="Times New Roman"/>
                <a:ea typeface="Calibri"/>
              </a:rPr>
              <a:t>эксперта</a:t>
            </a:r>
            <a:r>
              <a:rPr lang="ru-RU" sz="19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</a:t>
            </a:r>
            <a:r>
              <a:rPr lang="en-US" sz="19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Республиканской </a:t>
            </a:r>
            <a:r>
              <a:rPr lang="ru-RU" sz="19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2100" dirty="0" smtClean="0">
                <a:solidFill>
                  <a:prstClr val="black"/>
                </a:solidFill>
                <a:latin typeface="Times New Roman"/>
                <a:ea typeface="Calibri"/>
              </a:rPr>
              <a:t>олимпиады профессионального мастерства обучающихся по специальностям среднего профессионального образования специальность 11.02.02 «Техническое обслуживание и ремонт радиоэлектронной техники»</a:t>
            </a:r>
            <a:r>
              <a:rPr lang="ru-RU" sz="21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.(апрель2021 года)</a:t>
            </a:r>
            <a:endParaRPr lang="ru-RU" sz="2100" dirty="0" smtClean="0">
              <a:latin typeface="Times New Roman"/>
              <a:ea typeface="Times New Roman"/>
            </a:endParaRPr>
          </a:p>
          <a:p>
            <a:r>
              <a:rPr lang="ru-RU" sz="2100" b="1" dirty="0" smtClean="0">
                <a:latin typeface="Times New Roman"/>
                <a:ea typeface="Calibri"/>
              </a:rPr>
              <a:t>Сертификат </a:t>
            </a:r>
            <a:r>
              <a:rPr lang="ru-RU" sz="2100" b="1" dirty="0">
                <a:latin typeface="Times New Roman"/>
                <a:ea typeface="Calibri"/>
              </a:rPr>
              <a:t>эксперта</a:t>
            </a:r>
            <a:r>
              <a:rPr lang="ru-RU" sz="2100" dirty="0">
                <a:latin typeface="Times New Roman"/>
                <a:ea typeface="Calibri"/>
              </a:rPr>
              <a:t> регионального этапа Всероссийской олимпиады профессионального мастерства обучающихся по специальностям среднего профессионального образования УГС 11.00.00 «Электроника, радиотехника и системы связи» специальность 11.02.02 «Техническое обслуживание и ремонт РЭТ»</a:t>
            </a:r>
            <a:r>
              <a:rPr lang="ru-RU" sz="2100" dirty="0">
                <a:latin typeface="Times New Roman"/>
                <a:ea typeface="Times New Roman"/>
              </a:rPr>
              <a:t> .(март  2020 года)</a:t>
            </a:r>
            <a:endParaRPr lang="en-US" sz="2100" dirty="0">
              <a:latin typeface="Times New Roman"/>
              <a:ea typeface="Times New Roman"/>
            </a:endParaRPr>
          </a:p>
          <a:p>
            <a:pPr lvl="0">
              <a:buClr>
                <a:srgbClr val="4F81BD"/>
              </a:buClr>
            </a:pPr>
            <a:r>
              <a:rPr lang="ru-RU" sz="2100" b="1" dirty="0">
                <a:solidFill>
                  <a:prstClr val="black"/>
                </a:solidFill>
                <a:latin typeface="Times New Roman"/>
                <a:ea typeface="Calibri"/>
              </a:rPr>
              <a:t>Сертификат эксперта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Calibri"/>
              </a:rPr>
              <a:t> регионального этапа Всероссийской олимпиады профессионального мастерства обучающихся по специальностям среднего профессионального образования УГС 11.00.00 «Электроника, радиотехника и системы связи» специальность 11.02.02 «Техническое обслуживание и ремонт РЭТ»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Times New Roman"/>
              </a:rPr>
              <a:t> .(март  </a:t>
            </a:r>
            <a:r>
              <a:rPr lang="ru-RU" sz="2100" dirty="0">
                <a:latin typeface="Times New Roman"/>
                <a:ea typeface="Times New Roman"/>
              </a:rPr>
              <a:t>20</a:t>
            </a:r>
            <a:r>
              <a:rPr lang="en-US" sz="2100" dirty="0">
                <a:latin typeface="Times New Roman"/>
                <a:ea typeface="Times New Roman"/>
              </a:rPr>
              <a:t>19</a:t>
            </a:r>
            <a:r>
              <a:rPr lang="ru-RU" sz="2100" dirty="0">
                <a:latin typeface="Times New Roman"/>
                <a:ea typeface="Times New Roman"/>
              </a:rPr>
              <a:t> года)</a:t>
            </a:r>
            <a:endParaRPr lang="en-US" sz="2100" dirty="0">
              <a:latin typeface="Times New Roman"/>
              <a:ea typeface="Times New Roman"/>
            </a:endParaRPr>
          </a:p>
          <a:p>
            <a:pPr lvl="0">
              <a:buClr>
                <a:srgbClr val="4F81BD"/>
              </a:buClr>
            </a:pPr>
            <a:r>
              <a:rPr lang="ru-RU" sz="2100" b="1" dirty="0">
                <a:solidFill>
                  <a:prstClr val="black"/>
                </a:solidFill>
                <a:latin typeface="Times New Roman"/>
                <a:ea typeface="Calibri"/>
              </a:rPr>
              <a:t>Сертификат эксперта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Calibri"/>
              </a:rPr>
              <a:t> регионального этапа Всероссийской олимпиады профессионального мастерства обучающихся по специальностям среднего профессионального образования УГС 11.00.00 «Электроника, радиотехника и системы связи» специальность 11.02.02 «Техническое обслуживание и ремонт РЭТ»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Times New Roman"/>
              </a:rPr>
              <a:t> .(март  20</a:t>
            </a:r>
            <a:r>
              <a:rPr lang="en-US" sz="2100" dirty="0">
                <a:solidFill>
                  <a:prstClr val="black"/>
                </a:solidFill>
                <a:latin typeface="Times New Roman"/>
                <a:ea typeface="Times New Roman"/>
              </a:rPr>
              <a:t>18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Times New Roman"/>
              </a:rPr>
              <a:t>года)</a:t>
            </a:r>
            <a:endParaRPr lang="en-US" sz="21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buClr>
                <a:srgbClr val="4F81BD"/>
              </a:buClr>
            </a:pPr>
            <a:r>
              <a:rPr lang="ru-RU" sz="2100" b="1" dirty="0">
                <a:solidFill>
                  <a:prstClr val="black"/>
                </a:solidFill>
                <a:latin typeface="Times New Roman"/>
                <a:ea typeface="Calibri"/>
              </a:rPr>
              <a:t> Сертификат эксперта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Calibri"/>
              </a:rPr>
              <a:t> регионального этапа Всероссийской олимпиады профессионального мастерства обучающихся по специальностям среднего профессионального образования УГС 11.00.00 «Электроника, радиотехника и системы связи» специальность 11.02.02 «Техническое обслуживание и ремонт РЭТ»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endParaRPr lang="ru-RU" sz="21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buClr>
                <a:srgbClr val="4F81BD"/>
              </a:buClr>
            </a:pPr>
            <a:r>
              <a:rPr lang="ru-RU" sz="2100" dirty="0" smtClean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ru-RU" sz="2100" dirty="0">
                <a:solidFill>
                  <a:prstClr val="black"/>
                </a:solidFill>
                <a:latin typeface="Times New Roman"/>
                <a:ea typeface="Times New Roman"/>
              </a:rPr>
              <a:t>март  20</a:t>
            </a:r>
            <a:r>
              <a:rPr lang="en-US" sz="2100" dirty="0">
                <a:solidFill>
                  <a:srgbClr val="C00000"/>
                </a:solidFill>
                <a:latin typeface="Times New Roman"/>
                <a:ea typeface="Times New Roman"/>
              </a:rPr>
              <a:t>17</a:t>
            </a:r>
            <a:r>
              <a:rPr lang="ru-RU" sz="2100" dirty="0">
                <a:solidFill>
                  <a:srgbClr val="C00000"/>
                </a:solidFill>
                <a:latin typeface="Times New Roman"/>
                <a:ea typeface="Times New Roman"/>
              </a:rPr>
              <a:t> года)</a:t>
            </a:r>
            <a:endParaRPr lang="ru-RU" sz="2100" dirty="0">
              <a:solidFill>
                <a:srgbClr val="C00000"/>
              </a:solidFill>
            </a:endParaRPr>
          </a:p>
          <a:p>
            <a:pPr lvl="0">
              <a:buClr>
                <a:srgbClr val="4F81BD"/>
              </a:buClr>
            </a:pPr>
            <a:endParaRPr lang="ru-RU" sz="1600" dirty="0">
              <a:solidFill>
                <a:prstClr val="black"/>
              </a:solidFill>
            </a:endParaRPr>
          </a:p>
          <a:p>
            <a:pPr lvl="0">
              <a:buClr>
                <a:srgbClr val="4F81BD"/>
              </a:buClr>
            </a:pPr>
            <a:endParaRPr lang="ru-RU" sz="1600" dirty="0">
              <a:solidFill>
                <a:prstClr val="black"/>
              </a:solidFill>
            </a:endParaRPr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944337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Экспертная работа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709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80920" cy="93610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Серт</a:t>
            </a:r>
            <a:r>
              <a:rPr lang="ru-RU" dirty="0"/>
              <a:t>          </a:t>
            </a:r>
            <a:br>
              <a:rPr lang="ru-RU" dirty="0"/>
            </a:br>
            <a:r>
              <a:rPr lang="ru-RU" dirty="0"/>
              <a:t>                     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  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            </a:t>
            </a:r>
            <a:r>
              <a:rPr lang="ru-RU" sz="3600" b="1" dirty="0" smtClean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Экспертная </a:t>
            </a:r>
            <a:r>
              <a:rPr lang="ru-RU" sz="36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sz="28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>                        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80957"/>
            <a:ext cx="9433048" cy="91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9067"/>
            <a:ext cx="1224136" cy="123184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66" y="5091553"/>
            <a:ext cx="3037398" cy="151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15737"/>
            <a:ext cx="2942186" cy="146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15737"/>
            <a:ext cx="3672408" cy="47679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Компьютер\AppData\Local\Temp\WPDNSE\{0BEBDDC2-0001-0001-0000-000000000000}\IMG2021042018084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5" y="3443624"/>
            <a:ext cx="3005249" cy="1512168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80272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9361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18" y="-118805"/>
            <a:ext cx="9560808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55887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38474" y="1173421"/>
            <a:ext cx="81055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/>
              <a:buChar char="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образовательной деятельности </a:t>
            </a:r>
            <a:r>
              <a:rPr lang="ru-RU" sz="2000" b="1" dirty="0">
                <a:solidFill>
                  <a:prstClr val="black"/>
                </a:solidFill>
              </a:rPr>
              <a:t>обучающихся в формировании профессиональных компетенций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81308"/>
            <a:ext cx="84249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b="1" dirty="0" smtClean="0">
                <a:solidFill>
                  <a:prstClr val="black"/>
                </a:solidFill>
              </a:rPr>
              <a:t>Российский уровень</a:t>
            </a:r>
            <a:r>
              <a:rPr lang="ru-RU" sz="1400" dirty="0" smtClean="0">
                <a:solidFill>
                  <a:prstClr val="black"/>
                </a:solidFill>
              </a:rPr>
              <a:t>:</a:t>
            </a: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частие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заключительном  этапе Всероссийской олимпиады профессионального мастерства по УГС 11.00.00 «Электроника , радиотехника и системы связи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»,</a:t>
            </a:r>
            <a:r>
              <a:rPr lang="ru-RU" sz="14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«Симферопольский колледж радиоэлектроники</a:t>
            </a:r>
            <a:r>
              <a:rPr lang="ru-RU" sz="14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 );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(13 из 28)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место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Симферополь,2019г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</a:rPr>
              <a:t>.</a:t>
            </a:r>
            <a:r>
              <a:rPr lang="ru-RU" sz="1400" b="1" dirty="0" smtClean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en-US" sz="1400" dirty="0" smtClean="0">
                <a:solidFill>
                  <a:prstClr val="black"/>
                </a:solidFill>
              </a:rPr>
              <a:t>1</a:t>
            </a:r>
            <a:r>
              <a:rPr lang="ru-RU" sz="1400" dirty="0" smtClean="0">
                <a:solidFill>
                  <a:prstClr val="black"/>
                </a:solidFill>
              </a:rPr>
              <a:t>. </a:t>
            </a:r>
            <a:r>
              <a:rPr lang="ru-RU" sz="1400" b="1" dirty="0" smtClean="0">
                <a:solidFill>
                  <a:prstClr val="black"/>
                </a:solidFill>
              </a:rPr>
              <a:t>ДИПЛОМ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I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степени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</a:rPr>
              <a:t>регионального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</a:rPr>
              <a:t>этапа Всероссийской олимпиады профессионального мастерства обучающихся по специальностям среднего профессионального образования УГС 11.00.00 «Электроника, радиотехника и системы связи» специальность 11.02.02 «Техническое обслуживание и ремонт РЭТ»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r>
              <a:rPr lang="ru-RU" sz="1400" dirty="0">
                <a:solidFill>
                  <a:prstClr val="black"/>
                </a:solidFill>
              </a:rPr>
              <a:t> Шудра Владислав , группа РЭТ14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март  20</a:t>
            </a:r>
            <a:r>
              <a:rPr lang="en-US" sz="1400" dirty="0">
                <a:solidFill>
                  <a:prstClr val="black"/>
                </a:solidFill>
                <a:latin typeface="Times New Roman"/>
                <a:ea typeface="Times New Roman"/>
              </a:rPr>
              <a:t>17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 года)</a:t>
            </a:r>
          </a:p>
          <a:p>
            <a:pPr lvl="0" algn="just"/>
            <a:r>
              <a:rPr lang="en-US" sz="1400" dirty="0" smtClean="0">
                <a:solidFill>
                  <a:prstClr val="black"/>
                </a:solidFill>
              </a:rPr>
              <a:t>2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.ДИПЛОМ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II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степени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</a:rPr>
              <a:t>регионального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</a:rPr>
              <a:t>этапа Всероссийской олимпиады профессионального мастерства обучающихся по специальностям среднего профессионального образования УГС 11.00.00 «Электроника, радиотехника и системы связи» специальность 11.02.02 «Техническое обслуживание и ремонт РЭТ»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Times New Roman"/>
              </a:rPr>
              <a:t> Попов Денис,</a:t>
            </a:r>
            <a:r>
              <a:rPr lang="ru-RU" sz="1400" dirty="0">
                <a:solidFill>
                  <a:prstClr val="black"/>
                </a:solidFill>
              </a:rPr>
              <a:t> группа РЭТ16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март  20</a:t>
            </a:r>
            <a:r>
              <a:rPr lang="en-US" sz="1400" dirty="0">
                <a:solidFill>
                  <a:prstClr val="black"/>
                </a:solidFill>
                <a:latin typeface="Times New Roman"/>
                <a:ea typeface="Times New Roman"/>
              </a:rPr>
              <a:t>1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8года)</a:t>
            </a:r>
            <a:endParaRPr lang="en-US" sz="14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en-US" sz="1400" dirty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/>
                <a:cs typeface="Times New Roman" panose="02020603050405020304" pitchFamily="18" charset="0"/>
              </a:rPr>
              <a:t>3. </a:t>
            </a:r>
            <a:r>
              <a:rPr lang="ru-RU" sz="1400" b="1" dirty="0">
                <a:solidFill>
                  <a:prstClr val="black"/>
                </a:solidFill>
              </a:rPr>
              <a:t>ДИПЛОМ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I </a:t>
            </a:r>
            <a:r>
              <a:rPr lang="ru-RU" sz="15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этапа Всероссийской олимпиады профессионального мастерства обучающихся по специальности СПО 11.02.02. Попова Дениса, 2019г.</a:t>
            </a:r>
          </a:p>
          <a:p>
            <a:pPr lvl="0" algn="just"/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4. </a:t>
            </a:r>
            <a:r>
              <a:rPr lang="ru-RU" sz="1400" b="1" dirty="0" smtClean="0">
                <a:solidFill>
                  <a:prstClr val="black"/>
                </a:solidFill>
              </a:rPr>
              <a:t>ДИПЛОМ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 </a:t>
            </a:r>
            <a:r>
              <a:rPr lang="ru-RU" sz="15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этапа Всероссийской олимпиады профессионального мастерства обучающихся по специальности СПО 11.02.02.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Блашкевич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Игорь, 2020г.</a:t>
            </a: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3739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14474"/>
            <a:ext cx="7467600" cy="5359478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4F81BD"/>
              </a:buClr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образовательной деятельности </a:t>
            </a:r>
            <a:r>
              <a:rPr lang="ru-RU" sz="2000" b="1" dirty="0">
                <a:solidFill>
                  <a:prstClr val="black"/>
                </a:solidFill>
              </a:rPr>
              <a:t>обучающихся в формировании профессиональных компетенций</a:t>
            </a:r>
          </a:p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endParaRPr lang="ru-RU" sz="1800" dirty="0" smtClean="0">
              <a:solidFill>
                <a:srgbClr val="ACCBF9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SzTx/>
              <a:buNone/>
            </a:pPr>
            <a:r>
              <a:rPr lang="ru-RU" sz="1800" b="1" dirty="0" err="1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Внутриколледжный</a:t>
            </a:r>
            <a:r>
              <a:rPr lang="ru-RU" sz="1800" b="1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</a:t>
            </a:r>
            <a:r>
              <a:rPr lang="ru-RU" sz="1800" dirty="0" smtClean="0"/>
              <a:t>: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ru-RU" sz="15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степени отборочного </a:t>
            </a:r>
            <a:r>
              <a:rPr lang="ru-RU" sz="15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этапа Всероссийской олимпиады профессионального мастерства обучающихся по специальности СПО 11.02.02, Шудра Владислав, 2017г</a:t>
            </a:r>
            <a:r>
              <a:rPr lang="ru-RU" sz="1500" dirty="0" smtClean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b="1" dirty="0">
                <a:solidFill>
                  <a:prstClr val="black"/>
                </a:solidFill>
              </a:rPr>
              <a:t> </a:t>
            </a:r>
            <a:endParaRPr lang="ru-RU" sz="1500" b="1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4F81BD"/>
              </a:buClr>
              <a:buNone/>
            </a:pP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I степени </a:t>
            </a:r>
            <a:r>
              <a:rPr lang="ru-RU" sz="1500" dirty="0" smtClean="0">
                <a:solidFill>
                  <a:prstClr val="black"/>
                </a:solidFill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</a:rPr>
              <a:t>отборочных соревнованиях профессионального мастерства по стандартам </a:t>
            </a:r>
            <a:r>
              <a:rPr lang="en-US" sz="1500" dirty="0" err="1">
                <a:solidFill>
                  <a:prstClr val="black"/>
                </a:solidFill>
                <a:latin typeface="Times New Roman"/>
                <a:ea typeface="Times New Roman"/>
              </a:rPr>
              <a:t>Worldskill</a:t>
            </a:r>
            <a:r>
              <a:rPr lang="en-US" sz="1500" dirty="0">
                <a:solidFill>
                  <a:prstClr val="black"/>
                </a:solidFill>
                <a:latin typeface="Times New Roman"/>
                <a:ea typeface="Times New Roman"/>
              </a:rPr>
              <a:t> Russia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</a:rPr>
              <a:t> «Молодые профессионалы –2017» Республики Саха </a:t>
            </a:r>
            <a:r>
              <a:rPr lang="ru-RU" sz="1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( </a:t>
            </a:r>
            <a:r>
              <a:rPr lang="ru-RU" sz="1500" dirty="0">
                <a:solidFill>
                  <a:prstClr val="black"/>
                </a:solidFill>
                <a:latin typeface="Times New Roman"/>
                <a:ea typeface="Times New Roman"/>
              </a:rPr>
              <a:t>Якутия),по компетенции «Управление беспилотными летательными аппаратами</a:t>
            </a:r>
            <a:r>
              <a:rPr lang="ru-RU" sz="15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»;</a:t>
            </a:r>
            <a:r>
              <a:rPr lang="ru-RU" sz="15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r>
              <a:rPr lang="ru-RU" sz="1500" dirty="0">
                <a:solidFill>
                  <a:prstClr val="black"/>
                </a:solidFill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 Денис гр. РЭТ16/1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,Декабрь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2017 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года</a:t>
            </a:r>
            <a:endParaRPr lang="ru-RU" sz="1500" dirty="0">
              <a:solidFill>
                <a:srgbClr val="ACCBF9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ACCBF9">
                  <a:lumMod val="10000"/>
                </a:srgbClr>
              </a:buClr>
              <a:buSzPct val="90000"/>
              <a:buNone/>
            </a:pP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III степени в отборочных	соревнованиях   профессионального мастерства по стандартам 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“Электроника” Скуратов Александр Владимирович, группа РЭТ-17/1, 2018 г.</a:t>
            </a:r>
          </a:p>
          <a:p>
            <a:pPr marL="0" lvl="0" indent="0" algn="just">
              <a:buClr>
                <a:srgbClr val="ACCBF9">
                  <a:lumMod val="10000"/>
                </a:srgbClr>
              </a:buClr>
              <a:buSzPct val="90000"/>
              <a:buNone/>
            </a:pP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I степени в отборочных соревнованиях профессионального  мастерства  по  стандартам 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компетенции“Электроника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Князьков Павел Андреевич, группа РЭТ-17/1, 2018 г.</a:t>
            </a:r>
          </a:p>
          <a:p>
            <a:pPr marL="0" lvl="0" indent="0" algn="just">
              <a:buClr>
                <a:srgbClr val="ACCBF9">
                  <a:lumMod val="10000"/>
                </a:srgbClr>
              </a:buClr>
              <a:buSzPct val="90000"/>
              <a:buNone/>
            </a:pP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I степени в отборочных соревнования профессионального мастерства по стандартам 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“Электроника” Скуратов Александр Владимирович, группа РЭТ-17/1, 2019 г.</a:t>
            </a:r>
          </a:p>
          <a:p>
            <a:pPr marL="0" lvl="0" indent="0" algn="just">
              <a:buClr>
                <a:srgbClr val="ACCBF9">
                  <a:lumMod val="10000"/>
                </a:srgbClr>
              </a:buClr>
              <a:buSzPct val="90000"/>
              <a:buNone/>
            </a:pP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II степени в отборочных соревнованиях  профессионального мастерства по стандартам 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“Электроника”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Нюрбинский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Далан</a:t>
            </a:r>
            <a:r>
              <a:rPr lang="ru-RU" sz="1500" dirty="0">
                <a:solidFill>
                  <a:srgbClr val="ACCBF9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Александрович, группа РЭТ-17/1, 2019 г.</a:t>
            </a:r>
          </a:p>
          <a:p>
            <a:pPr marL="0" lvl="0" indent="0">
              <a:buClr>
                <a:srgbClr val="4F81BD"/>
              </a:buClr>
              <a:buNone/>
            </a:pP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1"/>
            <a:ext cx="9559926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0" y="-128701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553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1292225"/>
            <a:ext cx="84249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sz="16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sz="16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2564904"/>
            <a:ext cx="84249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 smtClean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7875" r="14211" b="-549"/>
          <a:stretch/>
        </p:blipFill>
        <p:spPr>
          <a:xfrm>
            <a:off x="6072114" y="1196751"/>
            <a:ext cx="3073692" cy="293165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15119" r="12482" b="5698"/>
          <a:stretch/>
        </p:blipFill>
        <p:spPr>
          <a:xfrm>
            <a:off x="202717" y="1278137"/>
            <a:ext cx="2952327" cy="2736304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/>
          <a:stretch/>
        </p:blipFill>
        <p:spPr>
          <a:xfrm>
            <a:off x="395536" y="3624351"/>
            <a:ext cx="2131715" cy="3075671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223" y="3624351"/>
            <a:ext cx="2088233" cy="3127223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t="6404" r="7676" b="5932"/>
          <a:stretch/>
        </p:blipFill>
        <p:spPr bwMode="auto">
          <a:xfrm>
            <a:off x="2699792" y="2924944"/>
            <a:ext cx="3744416" cy="3917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55044" y="1628800"/>
            <a:ext cx="3145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0" cap="small" spc="-5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sz="2000" b="1" i="1" u="none" strike="noStrike" kern="0" cap="small" spc="-75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2000" b="1" i="1" u="none" strike="noStrike" kern="0" cap="small" spc="-55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kumimoji="0" lang="ru-RU" sz="2000" b="1" i="1" u="none" strike="noStrike" kern="0" cap="small" spc="-10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ТВЕ</a:t>
            </a:r>
            <a:r>
              <a:rPr kumimoji="0" lang="ru-RU" sz="2000" b="1" i="1" u="none" strike="noStrike" kern="0" cap="small" spc="-20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kumimoji="0" lang="ru-RU" sz="2000" b="1" i="1" u="none" strike="noStrike" kern="0" cap="small" spc="-15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kumimoji="0" lang="ru-RU" sz="2000" b="1" i="1" u="none" strike="noStrike" kern="0" cap="small" spc="-5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ДАЮЩИЕ </a:t>
            </a:r>
            <a:r>
              <a:rPr kumimoji="0" lang="ru-RU" sz="2000" b="1" i="1" u="none" strike="noStrike" kern="0" cap="small" spc="-15" normalizeH="0" baseline="0" noProof="0" dirty="0" smtClean="0">
                <a:ln>
                  <a:noFill/>
                </a:ln>
                <a:solidFill>
                  <a:srgbClr val="24285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СТУДЕНТОВ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4726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7467600" cy="4574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"/>
          <a:stretch/>
        </p:blipFill>
        <p:spPr>
          <a:xfrm>
            <a:off x="752474" y="2132856"/>
            <a:ext cx="3243461" cy="410445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332" y="-99392"/>
            <a:ext cx="9364663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1" y="-99392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980728"/>
            <a:ext cx="7639050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869" y="2132856"/>
            <a:ext cx="3163507" cy="41044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253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648072"/>
          </a:xfrm>
        </p:spPr>
        <p:txBody>
          <a:bodyPr>
            <a:normAutofit/>
          </a:bodyPr>
          <a:lstStyle/>
          <a:p>
            <a:pPr algn="ctr"/>
            <a:r>
              <a:rPr lang="ru-RU" sz="3200" cap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Сообщаю о себе следующие </a:t>
            </a:r>
            <a:r>
              <a:rPr lang="ru-RU" sz="3200" cap="none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сведения: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08720"/>
            <a:ext cx="8003232" cy="576064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Calibri"/>
                <a:cs typeface="Times New Roman"/>
              </a:rPr>
              <a:t>Образование : высшее, Уральский ордена Трудового Красного Знамени политехнический институт </a:t>
            </a:r>
            <a:r>
              <a:rPr lang="ru-RU" sz="2300" dirty="0">
                <a:latin typeface="Times New Roman"/>
                <a:ea typeface="Calibri"/>
                <a:cs typeface="Times New Roman"/>
              </a:rPr>
              <a:t>им. С.М. Кирова г. Свердловск, 1979 г. </a:t>
            </a:r>
            <a:endParaRPr lang="ru-RU" sz="23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Calibri"/>
                <a:cs typeface="Times New Roman"/>
              </a:rPr>
              <a:t>специальность- </a:t>
            </a:r>
            <a:r>
              <a:rPr lang="ru-RU" sz="2300" dirty="0">
                <a:latin typeface="Times New Roman"/>
                <a:ea typeface="Calibri"/>
                <a:cs typeface="Times New Roman"/>
              </a:rPr>
              <a:t>Радиотехника, </a:t>
            </a:r>
            <a:endParaRPr lang="ru-RU" sz="23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Calibri"/>
                <a:cs typeface="Times New Roman"/>
              </a:rPr>
              <a:t>квалификация- Радиоинженер..</a:t>
            </a:r>
            <a:endParaRPr lang="ru-RU" sz="23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>
                <a:latin typeface="Times New Roman"/>
                <a:ea typeface="Calibri"/>
                <a:cs typeface="Times New Roman"/>
              </a:rPr>
              <a:t>Стаж работы по специальности </a:t>
            </a:r>
            <a:r>
              <a:rPr lang="ru-RU" sz="2300" dirty="0" smtClean="0">
                <a:latin typeface="Times New Roman"/>
                <a:ea typeface="Calibri"/>
                <a:cs typeface="Times New Roman"/>
              </a:rPr>
              <a:t>42 года,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Calibri"/>
                <a:cs typeface="Times New Roman"/>
              </a:rPr>
              <a:t>стаж </a:t>
            </a:r>
            <a:r>
              <a:rPr lang="ru-RU" sz="2300" dirty="0">
                <a:latin typeface="Times New Roman"/>
                <a:ea typeface="Calibri"/>
                <a:cs typeface="Times New Roman"/>
              </a:rPr>
              <a:t>педагогической работы </a:t>
            </a:r>
            <a:r>
              <a:rPr lang="ru-RU" sz="2300" dirty="0" smtClean="0">
                <a:latin typeface="Times New Roman"/>
                <a:ea typeface="Calibri"/>
                <a:cs typeface="Times New Roman"/>
              </a:rPr>
              <a:t>32года;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300" dirty="0">
                <a:latin typeface="Times New Roman"/>
                <a:ea typeface="Calibri"/>
                <a:cs typeface="Times New Roman"/>
              </a:rPr>
              <a:t>в данной должности </a:t>
            </a:r>
            <a:r>
              <a:rPr lang="ru-RU" sz="2300" dirty="0" smtClean="0">
                <a:latin typeface="Times New Roman"/>
                <a:ea typeface="Calibri"/>
                <a:cs typeface="Times New Roman"/>
              </a:rPr>
              <a:t>32года </a:t>
            </a:r>
            <a:r>
              <a:rPr lang="ru-RU" sz="2300" dirty="0">
                <a:latin typeface="Times New Roman"/>
                <a:ea typeface="Calibri"/>
                <a:cs typeface="Times New Roman"/>
              </a:rPr>
              <a:t>с 1. 09.1989 года</a:t>
            </a:r>
            <a:r>
              <a:rPr lang="ru-RU" sz="2300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3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Имею </a:t>
            </a: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следующие награды, звания, ученую степень, ученое звание:</a:t>
            </a:r>
            <a:endParaRPr lang="ru-RU" sz="31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Звание "Отличник образования Республики Саха ( Якутия)";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Почетная грамота Министерства науки и профессионального образования         РС(Я);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Почетная грамота Министерства образования и науки РФ; 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Звание  "Почетный работник СПО РФ " 2013 г. ; 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- Лауреат Гранта Президента  РС(Я) в области СПО 2014 г.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Благодарность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Председателя Якутской городской  Думы 2020г.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3418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1292225"/>
            <a:ext cx="84249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sz="1600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sz="1600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7" y="1052736"/>
            <a:ext cx="6912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руководителя- это успех его учеников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2564904"/>
            <a:ext cx="84249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 smtClean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 smtClean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57" y="2006843"/>
            <a:ext cx="3455987" cy="42497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3380" y="2006843"/>
            <a:ext cx="3251028" cy="43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62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95536" y="764704"/>
            <a:ext cx="7467600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392"/>
            <a:ext cx="9540876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86484"/>
            <a:ext cx="3456384" cy="3394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2712"/>
            <a:ext cx="2736304" cy="3466653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solidFill>
              <a:schemeClr val="tx1"/>
            </a:solidFill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88274" y="4728754"/>
            <a:ext cx="7932197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b="1" dirty="0" smtClean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b="1" dirty="0" smtClean="0">
                <a:solidFill>
                  <a:prstClr val="black"/>
                </a:solidFill>
              </a:rPr>
              <a:t>ДИПЛОМ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 степени</a:t>
            </a:r>
            <a:r>
              <a:rPr lang="ru-RU" dirty="0">
                <a:solidFill>
                  <a:prstClr val="black"/>
                </a:solidFill>
              </a:rPr>
              <a:t> Шудра Владислав , группа РЭТ14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регионального этапа Всероссийской олимпиады профессионального мастерства обучающихся по специальностям среднего профессионального образования УГС 11.00.00 «Электроника, радиотехника и системы связи» специальность 11.02.02 «Техническое обслуживание и ремонт РЭТ»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.(март  20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1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6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года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)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 март  20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Times New Roman"/>
              </a:rPr>
              <a:t>1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7года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6259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5314"/>
            <a:ext cx="9541568" cy="128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65314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24" y="1958068"/>
            <a:ext cx="3384376" cy="236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2836"/>
            <a:ext cx="331236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564904"/>
            <a:ext cx="441912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prstClr val="black"/>
              </a:solidFill>
            </a:endParaRPr>
          </a:p>
          <a:p>
            <a:endParaRPr lang="ru-RU" b="1" dirty="0">
              <a:solidFill>
                <a:prstClr val="black"/>
              </a:solidFill>
            </a:endParaRPr>
          </a:p>
          <a:p>
            <a:endParaRPr lang="ru-RU" b="1" dirty="0" smtClean="0">
              <a:solidFill>
                <a:prstClr val="black"/>
              </a:solidFill>
            </a:endParaRPr>
          </a:p>
          <a:p>
            <a:endParaRPr lang="ru-RU" b="1" dirty="0">
              <a:solidFill>
                <a:prstClr val="black"/>
              </a:solidFill>
            </a:endParaRPr>
          </a:p>
          <a:p>
            <a:endParaRPr lang="ru-RU" b="1" dirty="0" smtClean="0">
              <a:solidFill>
                <a:prstClr val="black"/>
              </a:solidFill>
            </a:endParaRPr>
          </a:p>
          <a:p>
            <a:endParaRPr lang="ru-RU" b="1" dirty="0" smtClean="0">
              <a:solidFill>
                <a:prstClr val="black"/>
              </a:solidFill>
            </a:endParaRPr>
          </a:p>
          <a:p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III степени 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Bahnschrift Light"/>
              <a:cs typeface="Times New Roman" panose="02020603050405020304" pitchFamily="18" charset="0"/>
            </a:endParaRPr>
          </a:p>
          <a:p>
            <a:r>
              <a:rPr lang="ru-RU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Попенов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Вячеславович гр.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РЭТ16/2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региональном этапе Всероссийской олимпиады профессионального мастерства обучающихся </a:t>
            </a: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специальностям СПО 11.00.00 «Электроника, радиотехника и системы связи» В номинации </a:t>
            </a:r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практик» ,2017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226911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buClr>
                <a:srgbClr val="4F81BD"/>
              </a:buClr>
              <a:buSzPct val="70000"/>
            </a:pPr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руководителя- это успех </a:t>
            </a: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учеников</a:t>
            </a:r>
            <a:endParaRPr lang="ru-RU" sz="28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36" y="87086"/>
            <a:ext cx="9541568" cy="128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52020" y="4725144"/>
            <a:ext cx="43919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Участие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  заключительном этапа Всероссийской олимпиады профессионального мастерства по УГС 11.00.00 «Электроника , радиотехника и системы связи», Попов Денис, гр. РЭТ16</a:t>
            </a:r>
            <a:r>
              <a:rPr lang="ru-RU" sz="1400" dirty="0">
                <a:solidFill>
                  <a:srgbClr val="031227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(13 место из 28), «Симферопольский колледж радиоэлектроники»,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Симферополь,2019г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25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339752" y="30023"/>
            <a:ext cx="6172200" cy="89038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Публикации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0896"/>
            <a:ext cx="941863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0896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97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123" y="2697165"/>
            <a:ext cx="1837201" cy="2531347"/>
          </a:xfrm>
          <a:ln w="19050">
            <a:solidFill>
              <a:schemeClr val="tx2">
                <a:lumMod val="75000"/>
              </a:schemeClr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81643"/>
            <a:ext cx="941863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" y="120677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Компьютер\Desktop\К Аттестации  2020\Грамоты  И СТАТЬИ к атт 2020\грамоты 2020\IMG201912231255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39" y="2668965"/>
            <a:ext cx="1872208" cy="2538666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2200103"/>
            <a:ext cx="2088232" cy="278092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1143908"/>
            <a:ext cx="6624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социальной сети работников образования </a:t>
            </a:r>
            <a:r>
              <a:rPr lang="ru-RU" sz="24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nsportal.ru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068960"/>
            <a:ext cx="464400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buClr>
                <a:srgbClr val="629DD1"/>
              </a:buClr>
              <a:buSzPct val="70000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buClr>
                <a:srgbClr val="629DD1"/>
              </a:buClr>
              <a:buSzPct val="70000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на тему «Формирование профессиональных компетенций </a:t>
            </a: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на основе стандартов WSR».</a:t>
            </a: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публикации 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2021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3068960"/>
            <a:ext cx="45365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lvl="0" indent="-274320" algn="just">
              <a:spcBef>
                <a:spcPts val="600"/>
              </a:spcBef>
              <a:buClr>
                <a:srgbClr val="629DD1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600"/>
              </a:spcBef>
              <a:buClr>
                <a:srgbClr val="629DD1"/>
              </a:buClr>
              <a:buSzPct val="7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Презентация на тему «Методы и технологии  организации цифровой образовательной среды».</a:t>
            </a:r>
          </a:p>
          <a:p>
            <a:pPr lvl="0" algn="just">
              <a:spcBef>
                <a:spcPts val="600"/>
              </a:spcBef>
              <a:buClr>
                <a:srgbClr val="629DD1"/>
              </a:buClr>
              <a:buSzPct val="70000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публикации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2021 г.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123" y="2676284"/>
            <a:ext cx="1837201" cy="2531347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8916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04846" cy="7200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704" y="1628798"/>
            <a:ext cx="292196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2758912" cy="35823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68" y="-171400"/>
            <a:ext cx="9418638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1400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2816525"/>
            <a:ext cx="6336704" cy="387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4F81BD"/>
              </a:buClr>
              <a:buSzPct val="70000"/>
              <a:buFont typeface="Wingdings"/>
              <a:buChar char=""/>
            </a:pPr>
            <a:endParaRPr lang="ru-RU" sz="16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274320" lvl="0" indent="-27432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4F81BD"/>
              </a:buClr>
              <a:buSzPct val="70000"/>
              <a:buFont typeface="Wingdings"/>
              <a:buChar char=""/>
            </a:pPr>
            <a:endParaRPr lang="ru-RU" sz="16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274320" lvl="0" indent="-27432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4F81BD"/>
              </a:buClr>
              <a:buSzPct val="70000"/>
              <a:buFont typeface="Wingdings"/>
              <a:buChar char=""/>
            </a:pPr>
            <a:endParaRPr lang="ru-RU" sz="16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274320" lvl="0" indent="-27432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4F81BD"/>
              </a:buClr>
              <a:buSzPct val="70000"/>
              <a:buFont typeface="Wingdings"/>
              <a:buChar char=""/>
            </a:pPr>
            <a:endParaRPr lang="ru-RU" sz="16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4F81BD"/>
              </a:buClr>
              <a:buSzPct val="70000"/>
            </a:pPr>
            <a:endParaRPr lang="ru-RU" sz="16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4F81BD"/>
              </a:buClr>
              <a:buSzPct val="70000"/>
            </a:pPr>
            <a:endParaRPr lang="ru-RU" sz="1600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  <a:buClr>
                <a:srgbClr val="4F81BD"/>
              </a:buClr>
              <a:buSzPct val="70000"/>
            </a:pP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Публикация в журнале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«Профессиональное образование в Якутии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 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–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статья</a:t>
            </a: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Calibri"/>
              </a:rPr>
              <a:t>«Организация научно- методической работы преподавателя колледжа»№1-2 (33-34)</a:t>
            </a:r>
            <a:r>
              <a:rPr lang="ru-RU" sz="16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, 2019г. </a:t>
            </a:r>
            <a:endParaRPr lang="ru-RU" sz="240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779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47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3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Публикация- </a:t>
            </a:r>
            <a:r>
              <a:rPr lang="ru-RU" sz="23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статья в журнале «Вестник научных конференций» 2021 г. </a:t>
            </a:r>
            <a:r>
              <a:rPr lang="ru-RU" sz="23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№ 1-3(65) </a:t>
            </a:r>
            <a:r>
              <a:rPr lang="en-US" sz="23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C.41-43. </a:t>
            </a:r>
            <a:r>
              <a:rPr lang="ru-RU" sz="23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на тему «Методы и технологии организации цифровой образовательной среды » Информация об опубликованной статье размещена в системе </a:t>
            </a:r>
            <a:r>
              <a:rPr lang="en-US" sz="23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e</a:t>
            </a:r>
            <a:r>
              <a:rPr lang="ru-RU" sz="23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sz="23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library</a:t>
            </a:r>
            <a:r>
              <a:rPr lang="ru-RU" sz="23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3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 договору № 255-04</a:t>
            </a:r>
            <a:r>
              <a:rPr lang="en-US" sz="23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/2015 </a:t>
            </a:r>
            <a:r>
              <a:rPr lang="ru-RU" sz="23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Свидетельство о публикации 2021г.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1600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Участие в международной научно- практической конференции « Наука и образование в </a:t>
            </a:r>
            <a:r>
              <a:rPr lang="en-US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21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веке», Россия, Тамбов, 29 января 2021г. С докладом на тему.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«Методы и технологии организации цифровой образовательной среды » . Сертификат участия 29 января 2021 г.</a:t>
            </a:r>
            <a:endParaRPr lang="ru-RU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488"/>
            <a:ext cx="941863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09763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6" y="1226737"/>
            <a:ext cx="2457332" cy="3282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46055"/>
              </p:ext>
            </p:extLst>
          </p:nvPr>
        </p:nvGraphicFramePr>
        <p:xfrm>
          <a:off x="4709319" y="2477120"/>
          <a:ext cx="28765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09319" y="2477120"/>
                        <a:ext cx="28765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3722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74712"/>
            <a:ext cx="6172200" cy="2179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4653136"/>
            <a:ext cx="6172200" cy="1721786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ru-RU" sz="52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r>
              <a:rPr lang="ru-RU" sz="4300" dirty="0">
                <a:solidFill>
                  <a:schemeClr val="tx2">
                    <a:lumMod val="75000"/>
                  </a:schemeClr>
                </a:solidFill>
              </a:rPr>
              <a:t>пыт практических результатов профессиональной деятельности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9" y="-171400"/>
            <a:ext cx="95043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11075"/>
            <a:ext cx="12255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644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21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048" y="-289250"/>
            <a:ext cx="95043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9" y="-226626"/>
            <a:ext cx="1225550" cy="12319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833972"/>
            <a:ext cx="7859216" cy="4639979"/>
          </a:xfrm>
        </p:spPr>
        <p:txBody>
          <a:bodyPr>
            <a:normAutofit/>
          </a:bodyPr>
          <a:lstStyle/>
          <a:p>
            <a:r>
              <a:rPr lang="ru-RU" sz="1800" b="1" dirty="0"/>
              <a:t>1.Диплом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</a:t>
            </a:r>
            <a:r>
              <a:rPr lang="en-US" sz="1800" b="1" dirty="0"/>
              <a:t> </a:t>
            </a:r>
            <a:r>
              <a:rPr lang="ru-RU" sz="1800" b="1" dirty="0"/>
              <a:t>степени </a:t>
            </a:r>
            <a:r>
              <a:rPr lang="ru-RU" sz="1800" dirty="0"/>
              <a:t>за участие в Киселевских чтениях «Подготовка высококвалифицированных рабочих кадров- основа модернизации экономики» с докладом «Инновационная реализация </a:t>
            </a:r>
            <a:r>
              <a:rPr lang="ru-RU" sz="1800" dirty="0" err="1"/>
              <a:t>компетентностного</a:t>
            </a:r>
            <a:r>
              <a:rPr lang="ru-RU" sz="1800" dirty="0"/>
              <a:t> задания в рамках ФГОС»  ГАПОУ РС(Я) Якутский колледж связи и энергетики им. П.И. Дудкина, 22 декабря 2016г. </a:t>
            </a:r>
            <a:r>
              <a:rPr lang="ru-RU" sz="1800" b="1" dirty="0"/>
              <a:t>Сертификат участника</a:t>
            </a:r>
          </a:p>
          <a:p>
            <a:endParaRPr lang="ru-RU" sz="1800" b="1" dirty="0"/>
          </a:p>
          <a:p>
            <a:pPr lvl="0">
              <a:buClr>
                <a:srgbClr val="4F81BD"/>
              </a:buClr>
            </a:pPr>
            <a:r>
              <a:rPr lang="ru-RU" sz="1800" b="1" dirty="0"/>
              <a:t>2.</a:t>
            </a:r>
            <a:r>
              <a:rPr lang="ru-RU" sz="1800" b="1" dirty="0">
                <a:solidFill>
                  <a:prstClr val="black"/>
                </a:solidFill>
              </a:rPr>
              <a:t> 1.Диплом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</a:t>
            </a:r>
            <a:r>
              <a:rPr lang="en-US" sz="1800" b="1" dirty="0">
                <a:solidFill>
                  <a:prstClr val="black"/>
                </a:solidFill>
              </a:rPr>
              <a:t> </a:t>
            </a:r>
            <a:r>
              <a:rPr lang="ru-RU" sz="1800" b="1" dirty="0">
                <a:solidFill>
                  <a:prstClr val="black"/>
                </a:solidFill>
              </a:rPr>
              <a:t>степени </a:t>
            </a:r>
            <a:r>
              <a:rPr lang="ru-RU" sz="1800" dirty="0">
                <a:solidFill>
                  <a:prstClr val="black"/>
                </a:solidFill>
              </a:rPr>
              <a:t>за участие в Киселевских чтениях «Интеграция профессиональных и образовательных стандартов как условие подготовки </a:t>
            </a:r>
            <a:r>
              <a:rPr lang="ru-RU" sz="1800" dirty="0" err="1">
                <a:solidFill>
                  <a:prstClr val="black"/>
                </a:solidFill>
              </a:rPr>
              <a:t>конкурентноспособных</a:t>
            </a:r>
            <a:r>
              <a:rPr lang="ru-RU" sz="1800" dirty="0">
                <a:solidFill>
                  <a:prstClr val="black"/>
                </a:solidFill>
              </a:rPr>
              <a:t> кадров» с докладом </a:t>
            </a:r>
            <a:r>
              <a:rPr lang="ru-RU" sz="1800" b="1" dirty="0">
                <a:latin typeface="Times New Roman"/>
                <a:ea typeface="Times New Roman"/>
              </a:rPr>
              <a:t>«Формирование профессиональных компетенций обучающихся на основе стандартов WORLDSKILLS»,</a:t>
            </a:r>
            <a:r>
              <a:rPr lang="ru-RU" sz="1800" dirty="0">
                <a:solidFill>
                  <a:prstClr val="black"/>
                </a:solidFill>
              </a:rPr>
              <a:t>»  ГАПОУ РС(Я) Якутский колледж связи и энергетики им. П. И. Дудкина, 2марта 2018г. </a:t>
            </a:r>
            <a:r>
              <a:rPr lang="ru-RU" sz="1800" b="1" dirty="0">
                <a:solidFill>
                  <a:prstClr val="black"/>
                </a:solidFill>
              </a:rPr>
              <a:t>Сертификат участника</a:t>
            </a:r>
          </a:p>
          <a:p>
            <a:endParaRPr lang="ru-RU" sz="1600" b="1" dirty="0"/>
          </a:p>
          <a:p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002975"/>
            <a:ext cx="7580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опыта работы на внутри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колледжном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уровне</a:t>
            </a:r>
          </a:p>
        </p:txBody>
      </p:sp>
    </p:spTree>
    <p:extLst>
      <p:ext uri="{BB962C8B-B14F-4D97-AF65-F5344CB8AC3E}">
        <p14:creationId xmlns:p14="http://schemas.microsoft.com/office/powerpoint/2010/main" val="1753378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319" y="-97971"/>
            <a:ext cx="941863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2178" y="5013177"/>
            <a:ext cx="2123557" cy="11521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77" y="5011808"/>
            <a:ext cx="2112539" cy="115349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8" y="2206278"/>
            <a:ext cx="1928618" cy="25497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606" y="2082369"/>
            <a:ext cx="1999560" cy="251618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3" y="0"/>
            <a:ext cx="1225550" cy="12319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25" y="2678801"/>
            <a:ext cx="4563875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0919" y="1127579"/>
            <a:ext cx="87530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Подтверждение эффективности результатов обобщения опыта работы на внутри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колледжном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уровне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413338"/>
            <a:ext cx="45720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Киселевских чтений «Интеграция профессиональных и образовательных стандартов как условие подготовки конкурентоспособных кадров»  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РС(Я) , ЯКСЭ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П. И. Дудкина, 2марта 2018г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97079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78688" cy="7920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3933056"/>
            <a:ext cx="6172200" cy="2448694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274320" lvl="0" indent="-274320">
              <a:buClr>
                <a:srgbClr val="4F81BD"/>
              </a:buClr>
              <a:buFont typeface="Wingdings"/>
              <a:buChar char=""/>
            </a:pPr>
            <a:r>
              <a:rPr lang="ru-RU" sz="3200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и профессиональная переподготовка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" y="-31992"/>
            <a:ext cx="9235440" cy="11130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2051"/>
            <a:ext cx="12255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68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5131098"/>
            <a:ext cx="6912768" cy="1243824"/>
          </a:xfrm>
        </p:spPr>
        <p:txBody>
          <a:bodyPr>
            <a:normAutofit fontScale="85000" lnSpcReduction="20000"/>
          </a:bodyPr>
          <a:lstStyle/>
          <a:p>
            <a:pPr lvl="0" algn="ctr">
              <a:spcBef>
                <a:spcPts val="0"/>
              </a:spcBef>
              <a:buClrTx/>
              <a:buSzTx/>
            </a:pPr>
            <a:endParaRPr lang="ru-RU" sz="2400" b="0" cap="small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ts val="0"/>
              </a:spcBef>
              <a:buClrTx/>
              <a:buSzTx/>
            </a:pPr>
            <a:r>
              <a:rPr lang="ru-RU" sz="2400" b="0" cap="sm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Киселев В.М. </a:t>
            </a:r>
            <a:r>
              <a:rPr lang="ru-RU" sz="2400" b="0" cap="small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400" b="0" cap="sm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заслуженный работник СПО РФ</a:t>
            </a:r>
          </a:p>
          <a:p>
            <a:pPr lvl="0" algn="ctr">
              <a:spcBef>
                <a:spcPts val="0"/>
              </a:spcBef>
              <a:buClrTx/>
              <a:buSzTx/>
            </a:pPr>
            <a:endParaRPr lang="ru-RU" sz="1900" b="0" cap="small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ts val="0"/>
              </a:spcBef>
              <a:buClrTx/>
              <a:buSzTx/>
            </a:pPr>
            <a:r>
              <a:rPr lang="ru-RU" sz="1900" b="0" cap="sm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</a:t>
            </a:r>
            <a:r>
              <a:rPr lang="ru-RU" sz="1900" b="0" cap="sm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Киселевских </a:t>
            </a:r>
            <a:r>
              <a:rPr lang="ru-RU" sz="1900" b="0" cap="sm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чтений </a:t>
            </a:r>
          </a:p>
          <a:p>
            <a:pPr lvl="0" algn="ctr">
              <a:spcBef>
                <a:spcPts val="0"/>
              </a:spcBef>
              <a:buClrTx/>
              <a:buSzTx/>
            </a:pPr>
            <a:r>
              <a:rPr lang="ru-RU" sz="19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</a:t>
            </a:r>
            <a:r>
              <a:rPr lang="ru-RU" sz="19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РС(Я) , </a:t>
            </a:r>
            <a:r>
              <a:rPr lang="ru-RU" sz="1900" b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ЯКСЭ </a:t>
            </a:r>
            <a:r>
              <a:rPr lang="ru-RU" sz="19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П. И. Дудкина, 2марта</a:t>
            </a:r>
            <a:r>
              <a:rPr lang="ru-RU" sz="1900" b="0" cap="smal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2018г.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60648"/>
            <a:ext cx="7310437" cy="4870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956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4835"/>
            <a:ext cx="7467600" cy="7200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684258"/>
            <a:ext cx="8147248" cy="4873752"/>
          </a:xfrm>
        </p:spPr>
        <p:txBody>
          <a:bodyPr>
            <a:normAutofit lnSpcReduction="10000"/>
          </a:bodyPr>
          <a:lstStyle/>
          <a:p>
            <a:pPr marL="233045" marR="13970" lvl="0" indent="0" algn="just">
              <a:spcBef>
                <a:spcPts val="1250"/>
              </a:spcBef>
              <a:buClrTx/>
              <a:buSzTx/>
              <a:buNone/>
            </a:pPr>
            <a:endParaRPr lang="ru-RU" sz="1800" b="1" dirty="0">
              <a:solidFill>
                <a:prstClr val="black"/>
              </a:solidFill>
              <a:latin typeface="Bahnschrift Light SemiCondensed"/>
              <a:ea typeface="Bahnschrift Light SemiCondensed"/>
              <a:cs typeface="Times New Roman" panose="02020603050405020304" pitchFamily="18" charset="0"/>
            </a:endParaRPr>
          </a:p>
          <a:p>
            <a:pPr marL="575945" marR="13970" lvl="0" indent="-342900" algn="just">
              <a:spcBef>
                <a:spcPts val="1250"/>
              </a:spcBef>
              <a:buClrTx/>
              <a:buSzTx/>
              <a:buAutoNum type="arabicPeriod"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Bahnschrift SemiBold"/>
                <a:cs typeface="Times New Roman" panose="02020603050405020304" pitchFamily="18" charset="0"/>
              </a:rPr>
              <a:t>ДИПЛОМ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I</a:t>
            </a:r>
            <a:r>
              <a:rPr lang="ru-RU" sz="1600" b="1" spc="115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степени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 SemiCondensed"/>
                <a:cs typeface="Times New Roman" panose="02020603050405020304" pitchFamily="18" charset="0"/>
              </a:rPr>
              <a:t>Научно-практической </a:t>
            </a:r>
            <a:r>
              <a:rPr lang="ru-RU" sz="1800" b="1" spc="7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 SemiCondensed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 SemiCondensed"/>
                <a:cs typeface="Times New Roman" panose="02020603050405020304" pitchFamily="18" charset="0"/>
              </a:rPr>
              <a:t>конференции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педагогических работников «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Цифровизация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образования</a:t>
            </a:r>
            <a:r>
              <a:rPr lang="ru-RU" sz="1800" spc="-8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в</a:t>
            </a:r>
            <a:r>
              <a:rPr lang="ru-RU" sz="1800" spc="-65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системе</a:t>
            </a:r>
            <a:r>
              <a:rPr lang="ru-RU" sz="1800" spc="-65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СПО:</a:t>
            </a:r>
            <a:r>
              <a:rPr lang="ru-RU" sz="1800" spc="-65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опыт</a:t>
            </a:r>
            <a:r>
              <a:rPr lang="ru-RU" sz="1800" spc="-7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и перспективы» в секции «Организационно-технические решения для развития цифровой образовательной среды и системы управления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обучением»,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доклад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на тему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«Методы и технологии в организации цифровой образовательной среды колледжа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»</a:t>
            </a:r>
            <a:r>
              <a:rPr lang="ru-RU" sz="1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Bahnschrift SemiBold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г. Якутск, 2020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"/>
                <a:cs typeface="Times New Roman" panose="02020603050405020304" pitchFamily="18" charset="0"/>
              </a:rPr>
              <a:t>г.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2.Сертификат участника в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республиканском  заочном 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 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методических    разработок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педагогических работников    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организаций среднего  профессионального образования   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«ПЕДАГОГИЧЕСКИЕ ИДЕИ</a:t>
            </a:r>
            <a:r>
              <a:rPr lang="ru-RU" sz="1800" dirty="0">
                <a:solidFill>
                  <a:srgbClr val="000000"/>
                </a:solidFill>
                <a:latin typeface="Book Antiqua"/>
              </a:rPr>
              <a:t>»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Номинаци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я: «Лучшая   практика методического обеспечения организации 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учебного процесса»</a:t>
            </a:r>
            <a:r>
              <a:rPr lang="ru-RU" sz="1600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тема    доклада:  «Практика методического   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обеспечения организации учебного процесса  по дисциплине Электронная 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техника</a:t>
            </a:r>
            <a:r>
              <a:rPr lang="ru-RU" sz="18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»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1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18 ноября-15декабря 2019 года) от 25.12.19г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,Намцы</a:t>
            </a:r>
            <a:endParaRPr lang="ru-RU" sz="1800" dirty="0">
              <a:solidFill>
                <a:srgbClr val="000000"/>
              </a:solidFill>
              <a:latin typeface="Book Antiqua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5" y="-208816"/>
            <a:ext cx="95043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15" y="-17732"/>
            <a:ext cx="1225550" cy="12319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365" y="1083410"/>
            <a:ext cx="8532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опыта работы на республиканском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2763220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7643192" cy="4989168"/>
          </a:xfrm>
        </p:spPr>
        <p:txBody>
          <a:bodyPr/>
          <a:lstStyle/>
          <a:p>
            <a:pPr marL="0" lvl="0" indent="0">
              <a:buClr>
                <a:srgbClr val="4F81BD"/>
              </a:buClr>
              <a:buNone/>
            </a:pPr>
            <a:endParaRPr lang="ru-RU" sz="1700" dirty="0">
              <a:solidFill>
                <a:srgbClr val="000000"/>
              </a:solidFill>
              <a:latin typeface="Book Antiqua"/>
              <a:ea typeface="Bahnschrift Light"/>
              <a:cs typeface="Bahnschrift Light"/>
            </a:endParaRPr>
          </a:p>
          <a:p>
            <a:pPr marL="0" lvl="0" indent="0">
              <a:buClr>
                <a:srgbClr val="4F81BD"/>
              </a:buClr>
              <a:buNone/>
            </a:pPr>
            <a:endParaRPr lang="ru-RU" sz="1700" dirty="0">
              <a:solidFill>
                <a:srgbClr val="000000"/>
              </a:solidFill>
              <a:latin typeface="Book Antiqua"/>
              <a:ea typeface="Bahnschrift Light"/>
              <a:cs typeface="Bahnschrift Light"/>
            </a:endParaRPr>
          </a:p>
          <a:p>
            <a:pPr marL="0" lvl="0" indent="0">
              <a:buClr>
                <a:srgbClr val="4F81BD"/>
              </a:buClr>
              <a:buNone/>
            </a:pPr>
            <a:r>
              <a:rPr lang="ru-RU" sz="1700" dirty="0">
                <a:solidFill>
                  <a:srgbClr val="000000"/>
                </a:solidFill>
                <a:latin typeface="Book Antiqua"/>
                <a:ea typeface="Bahnschrift Light"/>
                <a:cs typeface="Bahnschrift Light"/>
              </a:rPr>
              <a:t>3</a:t>
            </a:r>
            <a:r>
              <a:rPr lang="ru-RU" sz="1800" dirty="0">
                <a:solidFill>
                  <a:srgbClr val="000000"/>
                </a:solidFill>
                <a:latin typeface="Book Antiqua"/>
                <a:ea typeface="Bahnschrift Light"/>
                <a:cs typeface="Bahnschrift Light"/>
              </a:rPr>
              <a:t>.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Сертификат участника  Республиканской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 SemiCondensed"/>
                <a:cs typeface="Times New Roman" panose="02020603050405020304" pitchFamily="18" charset="0"/>
              </a:rPr>
              <a:t>Научно-практической </a:t>
            </a:r>
            <a:r>
              <a:rPr lang="ru-RU" sz="1800" b="1" spc="70" dirty="0">
                <a:solidFill>
                  <a:prstClr val="black"/>
                </a:solidFill>
                <a:latin typeface="Times New Roman" panose="02020603050405020304" pitchFamily="18" charset="0"/>
                <a:ea typeface="Bahnschrift Light SemiCondensed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Bahnschrift Light SemiCondensed"/>
                <a:cs typeface="Times New Roman" panose="02020603050405020304" pitchFamily="18" charset="0"/>
              </a:rPr>
              <a:t>конференции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«Уровни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оценивание общих компетенций как условие реализации ФГОС СПО» за участие в секции «Формирование общих компетенций на уроках профессионального цикла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 Доклад на тему» «Реализация требований ФГОС через инновационный подход в проектировании КОС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» ГАПОУ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РС(Я)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Намский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техникум, 26.04.2018г </a:t>
            </a:r>
          </a:p>
          <a:p>
            <a:pPr marL="0" lvl="0" indent="0">
              <a:buClr>
                <a:srgbClr val="4F81BD"/>
              </a:buClr>
              <a:buNone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конкурса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профессионального(педагогического ) мастерства «Компетентный учитель- компетентный ученик ». Номинация «Открытый урок- занятие », тема: «Искажения сигнала в электронных усилителях и способы их оценки». ИНПРО СВФУ имени М. К.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Центр оценки квалификации офисных специалистов и вспомогательных административных работников РС(Я) НКО «Ассоциация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андрогогов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РС(Я), 8 декабря 2018г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171400"/>
            <a:ext cx="941863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1225550" cy="1231900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1086" y="1054150"/>
            <a:ext cx="6623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опыта работы на республиканском уровне</a:t>
            </a: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60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00648"/>
            <a:ext cx="95043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225402" cy="123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1191577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Подтверждение результатов обобщения опыта работы на республиканском уровне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60432" y="5085184"/>
            <a:ext cx="287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24" y="2053450"/>
            <a:ext cx="2016224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414" y="1806142"/>
            <a:ext cx="2180010" cy="2880728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55637" y="3244334"/>
            <a:ext cx="3632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Ermolaeva-Vera-Georgievna.pdf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649356"/>
              </p:ext>
            </p:extLst>
          </p:nvPr>
        </p:nvGraphicFramePr>
        <p:xfrm>
          <a:off x="4769768" y="4835426"/>
          <a:ext cx="2664297" cy="188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69768" y="4835426"/>
                        <a:ext cx="2664297" cy="188381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527854"/>
              </p:ext>
            </p:extLst>
          </p:nvPr>
        </p:nvGraphicFramePr>
        <p:xfrm>
          <a:off x="1351262" y="2855236"/>
          <a:ext cx="2685703" cy="3960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PDF" r:id="rId9" imgW="0" imgH="360" progId="FoxitReader.Document">
                  <p:embed/>
                </p:oleObj>
              </mc:Choice>
              <mc:Fallback>
                <p:oleObj name="PDF" r:id="rId9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51262" y="2855236"/>
                        <a:ext cx="2685703" cy="3960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76173"/>
              </p:ext>
            </p:extLst>
          </p:nvPr>
        </p:nvGraphicFramePr>
        <p:xfrm>
          <a:off x="864221" y="1933936"/>
          <a:ext cx="2043437" cy="2903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DF" r:id="rId11" imgW="0" imgH="360" progId="FoxitReader.Document">
                  <p:embed/>
                </p:oleObj>
              </mc:Choice>
              <mc:Fallback>
                <p:oleObj name="PDF" r:id="rId11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64221" y="1933936"/>
                        <a:ext cx="2043437" cy="2903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69325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273049"/>
            <a:ext cx="8291264" cy="11397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rgbClr val="002060"/>
                </a:solidFill>
              </a:rPr>
              <a:t>Участие в профессиональных конкурсах педагогического мастерства 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"/>
          </p:nvPr>
        </p:nvSpPr>
        <p:spPr>
          <a:xfrm>
            <a:off x="457200" y="1191577"/>
            <a:ext cx="3657600" cy="1200330"/>
          </a:xfrm>
        </p:spPr>
        <p:txBody>
          <a:bodyPr/>
          <a:lstStyle/>
          <a:p>
            <a:pPr lvl="0">
              <a:spcBef>
                <a:spcPts val="0"/>
              </a:spcBef>
              <a:buClrTx/>
              <a:buSzTx/>
            </a:pPr>
            <a:endParaRPr lang="ru-RU" sz="12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spcBef>
                <a:spcPts val="0"/>
              </a:spcBef>
              <a:buClrTx/>
              <a:buSzTx/>
            </a:pP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Диплом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I место ,Онлайн Всероссийская  Олимпиада "Образовательный марафон" </a:t>
            </a:r>
            <a:r>
              <a:rPr lang="ru-RU" sz="1200" b="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номинации: «Дистанционные образовательные технологии»,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диплом </a:t>
            </a:r>
            <a:r>
              <a:rPr lang="ru-RU" sz="1200" b="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№</a:t>
            </a:r>
            <a:r>
              <a:rPr lang="ru-RU" sz="1200" b="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b="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2213694 за участие в олимпиаде </a:t>
            </a: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от 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27.05.2020 </a:t>
            </a:r>
            <a:r>
              <a:rPr lang="ru-RU" sz="1200" b="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г.</a:t>
            </a:r>
            <a:endParaRPr lang="ru-RU" sz="1200" b="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343400" y="1191575"/>
            <a:ext cx="3901008" cy="1200331"/>
          </a:xfrm>
        </p:spPr>
        <p:txBody>
          <a:bodyPr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место, Всероссийская олимпиада «Педагогический успех» в номинации Методика преподавания открытого урока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n-U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1959223 </a:t>
            </a:r>
            <a:r>
              <a:rPr lang="ru-RU" sz="1200" b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 в олимпиаде от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14.12.2019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91577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3013502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3" y="4653136"/>
            <a:ext cx="158417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rgbClr val="4F81BD"/>
              </a:buClr>
              <a:buSzPct val="70000"/>
              <a:buFont typeface="Wingdings"/>
              <a:buChar char=""/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ts val="600"/>
              </a:spcBef>
              <a:buClr>
                <a:srgbClr val="4F81BD"/>
              </a:buClr>
              <a:buSzPct val="70000"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575849"/>
            <a:ext cx="2592288" cy="377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307836"/>
              </p:ext>
            </p:extLst>
          </p:nvPr>
        </p:nvGraphicFramePr>
        <p:xfrm>
          <a:off x="862276" y="2575849"/>
          <a:ext cx="2727683" cy="385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2276" y="2575849"/>
                        <a:ext cx="2727683" cy="3857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Объект 1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803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820472" cy="1008112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r>
              <a:rPr lang="ru-RU" sz="3000" cap="small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Поощрения за профессиональную деятельность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7" y="-99393"/>
            <a:ext cx="9504363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071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0768"/>
            <a:ext cx="8219256" cy="5517232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ru-RU" sz="1700" dirty="0">
                <a:latin typeface="Calibri"/>
                <a:ea typeface="Calibri"/>
                <a:cs typeface="Times New Roman"/>
              </a:rPr>
              <a:t>1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en-US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Благодарственное письмо «За поддержку в организации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регионального этапа Всероссийской олимпиады профессионального мастерства обучающихся по специальностям среднего профессионального образования, подготовка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призеров</a:t>
            </a:r>
            <a:r>
              <a:rPr lang="ru-RU" sz="17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2020 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год.  </a:t>
            </a:r>
            <a:r>
              <a:rPr lang="ru-RU" sz="17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Блашкевич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Игорь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Князьков, Скуратов РЭТ-17/1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Министерство 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образования и науки РС(Я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</a:t>
            </a:r>
            <a:r>
              <a:rPr lang="ru-RU" sz="17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Благодарность 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Поощряется преподаватель дисциплин профессионального цикла Якутского колледжа связи и энергетики г. Якутск,  р—н Птицефабрика  «За активное участие в  работе социальной сети работников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образования», 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2016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 </a:t>
            </a:r>
            <a:r>
              <a:rPr lang="ru-RU" sz="17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Диплом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Образовательного портала </a:t>
            </a:r>
            <a:r>
              <a:rPr lang="en-US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PRODLENKA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«За 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преданность профессии» Награждается преподаватель специальных дисциплин  ГАПОУ РС (Я) Якутский колледж связи и энергетики  «За активную профессиональную деятельность и профессиональное мастерство в формировании  интеллектуального и нравственного развития детей </a:t>
            </a:r>
            <a:r>
              <a:rPr lang="en-US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/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Дата 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выдачи 04 марта 2018 года. Номер документа:63936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4.Благодарственное</a:t>
            </a:r>
            <a:r>
              <a:rPr lang="ru-RU" sz="17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письмо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Администрации </a:t>
            </a:r>
            <a:r>
              <a:rPr lang="ru-RU" sz="17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ГБПОУ РК «Симферопольский колледж радиоэлектроники» выражает благодарность за Ваш высокий профессионализм, талант и компетентную подготовку участника заключительного этапа Всероссийской олимпиады профессионального мастерства по УГС 11.00.00 «Электроника , радиотехника и системы связи», Симферополь,2019г</a:t>
            </a: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ru-RU" sz="1700" dirty="0">
                <a:latin typeface="Times New Roman"/>
                <a:ea typeface="Calibri"/>
                <a:cs typeface="Times New Roman"/>
              </a:rPr>
              <a:t> </a:t>
            </a:r>
            <a:endParaRPr lang="ru-RU" sz="1700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1700" b="1" dirty="0" smtClean="0">
                <a:latin typeface="Times New Roman"/>
                <a:ea typeface="Calibri"/>
                <a:cs typeface="Times New Roman"/>
              </a:rPr>
              <a:t>5. Грамота</a:t>
            </a:r>
            <a:r>
              <a:rPr lang="ru-RU" sz="17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700" dirty="0">
                <a:latin typeface="Times New Roman"/>
                <a:ea typeface="Calibri"/>
                <a:cs typeface="Times New Roman"/>
              </a:rPr>
              <a:t>за подготовку дипломанта 1 степени регионального этапа Всероссийской олимпиады профессионального мастерства обучающихся по специальностям среднего профессионального образования 11.02.02.</a:t>
            </a:r>
            <a:r>
              <a:rPr lang="ru-RU" sz="17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«Техническое обслуживание и ремонт радиоэлектронной техники », 2016г.</a:t>
            </a:r>
            <a:endParaRPr lang="ru-RU" sz="17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ru-RU"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068" y="-171400"/>
            <a:ext cx="95043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349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01" y="-13997"/>
            <a:ext cx="9252520" cy="111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05" y="-1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963" y="3954512"/>
            <a:ext cx="1950584" cy="2780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124744"/>
            <a:ext cx="612067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Подтверждающие документы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234275"/>
              </p:ext>
            </p:extLst>
          </p:nvPr>
        </p:nvGraphicFramePr>
        <p:xfrm>
          <a:off x="323528" y="3954512"/>
          <a:ext cx="2055125" cy="29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DF" r:id="rId6" imgW="0" imgH="360" progId="FoxitReader.Document">
                  <p:embed/>
                </p:oleObj>
              </mc:Choice>
              <mc:Fallback>
                <p:oleObj name="PDF" r:id="rId6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3528" y="3954512"/>
                        <a:ext cx="2055125" cy="2903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981695"/>
              </p:ext>
            </p:extLst>
          </p:nvPr>
        </p:nvGraphicFramePr>
        <p:xfrm>
          <a:off x="6156176" y="3793960"/>
          <a:ext cx="2147193" cy="3030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56176" y="3793960"/>
                        <a:ext cx="2147193" cy="3030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80" y="1712597"/>
            <a:ext cx="1817360" cy="25334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2974"/>
            <a:ext cx="1771450" cy="25270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719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90" y="-65924"/>
            <a:ext cx="94615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454"/>
            <a:ext cx="1224136" cy="123184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94" y="2214624"/>
            <a:ext cx="4794069" cy="33130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2955573"/>
            <a:ext cx="1905880" cy="2543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3" y="2955573"/>
            <a:ext cx="1910545" cy="2530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0444" y="2551837"/>
            <a:ext cx="7488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endParaRPr lang="ru-RU" dirty="0">
              <a:solidFill>
                <a:prstClr val="black"/>
              </a:solidFill>
              <a:latin typeface="Trebuchet MS"/>
            </a:endParaRPr>
          </a:p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вклад в развитие системы образования городского округа «город Якутск», многолетний добросовестный труд и с связи с 80- летним юбилеем ГАПОУ РС (Я) Якутского колледжа связи и энергетики имени П. И. Дудкина», декабрь 2019г.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3066" y="925279"/>
            <a:ext cx="60334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Благодарность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от председателя Государственной Думы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37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7200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8" y="4149079"/>
            <a:ext cx="3024336" cy="2450019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61" y="1418252"/>
            <a:ext cx="3016498" cy="251480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7395" y="954708"/>
            <a:ext cx="634697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Подтверждающие документы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84042" y="2274838"/>
            <a:ext cx="548044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r>
              <a:rPr lang="ru-RU" sz="1600" dirty="0">
                <a:solidFill>
                  <a:prstClr val="black"/>
                </a:solidFill>
                <a:latin typeface="Cambria"/>
              </a:rPr>
              <a:t>.</a:t>
            </a:r>
          </a:p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endParaRPr lang="ru-RU" sz="1600" dirty="0">
              <a:solidFill>
                <a:prstClr val="black"/>
              </a:solidFill>
              <a:latin typeface="Cambria"/>
            </a:endParaRPr>
          </a:p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endParaRPr lang="ru-RU" sz="1600" dirty="0">
              <a:solidFill>
                <a:prstClr val="black"/>
              </a:solidFill>
              <a:latin typeface="Cambria"/>
            </a:endParaRPr>
          </a:p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endParaRPr lang="ru-RU" sz="1600" dirty="0">
              <a:solidFill>
                <a:prstClr val="black"/>
              </a:solidFill>
              <a:latin typeface="Cambria"/>
            </a:endParaRPr>
          </a:p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endParaRPr lang="ru-RU" sz="1600" dirty="0">
              <a:solidFill>
                <a:prstClr val="black"/>
              </a:solidFill>
              <a:latin typeface="Cambria"/>
            </a:endParaRPr>
          </a:p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endParaRPr lang="ru-RU" sz="1600" dirty="0">
              <a:solidFill>
                <a:prstClr val="black"/>
              </a:solidFill>
              <a:latin typeface="Cambria"/>
            </a:endParaRPr>
          </a:p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endParaRPr lang="ru-RU" sz="1600" dirty="0">
              <a:solidFill>
                <a:prstClr val="black"/>
              </a:solidFill>
              <a:latin typeface="Cambria"/>
            </a:endParaRPr>
          </a:p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r>
              <a:rPr lang="ru-RU" sz="1600" dirty="0">
                <a:solidFill>
                  <a:prstClr val="black"/>
                </a:solidFill>
                <a:latin typeface="Cambria"/>
              </a:rPr>
              <a:t>В ГАОУ ВО г. Москвы «Московский городской педагогический университет» по программе «Механизмы нормативно-</a:t>
            </a:r>
            <a:r>
              <a:rPr lang="ru-RU" sz="1600" dirty="0" err="1">
                <a:solidFill>
                  <a:prstClr val="black"/>
                </a:solidFill>
                <a:latin typeface="Cambria"/>
              </a:rPr>
              <a:t>подушевого</a:t>
            </a:r>
            <a:r>
              <a:rPr lang="ru-RU" sz="1600" dirty="0">
                <a:solidFill>
                  <a:prstClr val="black"/>
                </a:solidFill>
                <a:latin typeface="Cambria"/>
              </a:rPr>
              <a:t> финансирования при реализации адаптированных образовательных программ среднего профессионального образования для инвалидов и обучающихся с ограниченными возможностями здоровья» в объеме 72 часов с 12 мая 2017 г. по 31 мая 2017 г.  17110/16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84042" y="1567953"/>
            <a:ext cx="526442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r>
              <a:rPr lang="ru-RU" sz="1600" dirty="0">
                <a:solidFill>
                  <a:prstClr val="black"/>
                </a:solidFill>
                <a:latin typeface="Cambria"/>
              </a:rPr>
              <a:t>1. В ГАУ ДПО РС(Я) «ИРПО» г. Якутск по дополнительной профессиональной программе</a:t>
            </a:r>
          </a:p>
          <a:p>
            <a:pPr lvl="0" indent="444500" algn="just">
              <a:spcBef>
                <a:spcPts val="600"/>
              </a:spcBef>
              <a:buClr>
                <a:srgbClr val="629DD1"/>
              </a:buClr>
              <a:buSzPct val="70000"/>
            </a:pPr>
            <a:r>
              <a:rPr lang="ru-RU" sz="1600" dirty="0">
                <a:solidFill>
                  <a:prstClr val="black"/>
                </a:solidFill>
                <a:latin typeface="Cambria"/>
              </a:rPr>
              <a:t>« Организационно- правовые вопросы получения среднего профессионального образования и профессионального обучения лицами с ограниченными возможностями здоровья и инвалидностью» в объеме 32 часов с 22 мая 2017 г. по 25 мая 2017 г., регистрационный номер 626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66281"/>
            <a:ext cx="941863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66281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940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70981" y="2825352"/>
            <a:ext cx="2880320" cy="837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эЭ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50" y="1628801"/>
            <a:ext cx="2881980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981" y="4941167"/>
            <a:ext cx="2901950" cy="1000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79"/>
            <a:ext cx="2901950" cy="7920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1" y="2483170"/>
            <a:ext cx="2873830" cy="764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50" y="3318079"/>
            <a:ext cx="2888886" cy="584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686" y="4363286"/>
            <a:ext cx="2901950" cy="577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687" y="5368376"/>
            <a:ext cx="2901950" cy="792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</p:pic>
      <p:cxnSp>
        <p:nvCxnSpPr>
          <p:cNvPr id="12" name="Прямая соединительная линия 11"/>
          <p:cNvCxnSpPr>
            <a:stCxn id="1090" idx="3"/>
          </p:cNvCxnSpPr>
          <p:nvPr/>
        </p:nvCxnSpPr>
        <p:spPr>
          <a:xfrm flipV="1">
            <a:off x="2108148" y="3102208"/>
            <a:ext cx="354867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979712" y="944723"/>
            <a:ext cx="0" cy="474671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979712" y="5691434"/>
            <a:ext cx="491269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5" idx="3"/>
          </p:cNvCxnSpPr>
          <p:nvPr/>
        </p:nvCxnSpPr>
        <p:spPr>
          <a:xfrm>
            <a:off x="5351301" y="3244334"/>
            <a:ext cx="315216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5285807" y="5935515"/>
            <a:ext cx="666028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единительная линия 1024"/>
          <p:cNvCxnSpPr/>
          <p:nvPr/>
        </p:nvCxnSpPr>
        <p:spPr>
          <a:xfrm>
            <a:off x="5422113" y="2073977"/>
            <a:ext cx="584202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TextBox 1040"/>
          <p:cNvSpPr txBox="1"/>
          <p:nvPr/>
        </p:nvSpPr>
        <p:spPr>
          <a:xfrm>
            <a:off x="2468252" y="652336"/>
            <a:ext cx="290195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Радиоприёмные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устройства</a:t>
            </a:r>
          </a:p>
        </p:txBody>
      </p:sp>
      <p:sp>
        <p:nvSpPr>
          <p:cNvPr id="1054" name="TextBox 1053"/>
          <p:cNvSpPr txBox="1"/>
          <p:nvPr/>
        </p:nvSpPr>
        <p:spPr>
          <a:xfrm>
            <a:off x="6372200" y="846593"/>
            <a:ext cx="1847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5" name="TextBox 1054"/>
          <p:cNvSpPr txBox="1"/>
          <p:nvPr/>
        </p:nvSpPr>
        <p:spPr>
          <a:xfrm>
            <a:off x="5879485" y="548679"/>
            <a:ext cx="305224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/>
                <a:ea typeface="Times New Roman"/>
              </a:rPr>
              <a:t>11.02.10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«Радиосвязь, радиовещание,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телевидение»</a:t>
            </a:r>
          </a:p>
        </p:txBody>
      </p:sp>
      <p:sp>
        <p:nvSpPr>
          <p:cNvPr id="1057" name="TextBox 1056"/>
          <p:cNvSpPr txBox="1"/>
          <p:nvPr/>
        </p:nvSpPr>
        <p:spPr>
          <a:xfrm>
            <a:off x="6372200" y="2097509"/>
            <a:ext cx="1847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86" name="Прямая соединительная линия 1085"/>
          <p:cNvCxnSpPr>
            <a:endCxn id="1030" idx="1"/>
          </p:cNvCxnSpPr>
          <p:nvPr/>
        </p:nvCxnSpPr>
        <p:spPr>
          <a:xfrm flipV="1">
            <a:off x="5701070" y="2865633"/>
            <a:ext cx="356831" cy="16706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Прямая соединительная линия 1087"/>
          <p:cNvCxnSpPr/>
          <p:nvPr/>
        </p:nvCxnSpPr>
        <p:spPr>
          <a:xfrm>
            <a:off x="5715008" y="3714752"/>
            <a:ext cx="41069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9" name="TextBox 1088"/>
          <p:cNvSpPr txBox="1"/>
          <p:nvPr/>
        </p:nvSpPr>
        <p:spPr>
          <a:xfrm>
            <a:off x="2643174" y="2995995"/>
            <a:ext cx="266645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Электронная техника</a:t>
            </a:r>
          </a:p>
        </p:txBody>
      </p:sp>
      <p:sp>
        <p:nvSpPr>
          <p:cNvPr id="1090" name="TextBox 1089"/>
          <p:cNvSpPr txBox="1"/>
          <p:nvPr/>
        </p:nvSpPr>
        <p:spPr>
          <a:xfrm>
            <a:off x="1184818" y="846592"/>
            <a:ext cx="923330" cy="45112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Преподаваемые дисциплины в отчетный  период</a:t>
            </a:r>
          </a:p>
        </p:txBody>
      </p:sp>
      <p:sp>
        <p:nvSpPr>
          <p:cNvPr id="1091" name="TextBox 1090"/>
          <p:cNvSpPr txBox="1"/>
          <p:nvPr/>
        </p:nvSpPr>
        <p:spPr>
          <a:xfrm>
            <a:off x="5879486" y="1612473"/>
            <a:ext cx="305224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11.02.06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Техническая эксплуатация транспортного радиоэлектронного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оборудов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-я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888708" y="2466841"/>
            <a:ext cx="304992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Arial"/>
                <a:ea typeface="Times New Roman"/>
              </a:rPr>
              <a:t>11.02.10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«Радиосвязь, радиовещание, </a:t>
            </a:r>
          </a:p>
          <a:p>
            <a:pPr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телевидение»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3" name="Прямоугольник 1092"/>
          <p:cNvSpPr/>
          <p:nvPr/>
        </p:nvSpPr>
        <p:spPr>
          <a:xfrm>
            <a:off x="5920355" y="3318079"/>
            <a:ext cx="301828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6282F"/>
                </a:solidFill>
                <a:latin typeface="Arial"/>
                <a:ea typeface="Times New Roman"/>
              </a:rPr>
              <a:t>13.02.03 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«Электрические станции, сети и системы»</a:t>
            </a:r>
          </a:p>
        </p:txBody>
      </p:sp>
      <p:sp>
        <p:nvSpPr>
          <p:cNvPr id="1094" name="TextBox 1093"/>
          <p:cNvSpPr txBox="1"/>
          <p:nvPr/>
        </p:nvSpPr>
        <p:spPr>
          <a:xfrm>
            <a:off x="5920355" y="4362769"/>
            <a:ext cx="30182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11.02.15 «Инфокоммуникационные сети и системы связи»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6" name="TextBox 1095"/>
          <p:cNvSpPr txBox="1"/>
          <p:nvPr/>
        </p:nvSpPr>
        <p:spPr>
          <a:xfrm>
            <a:off x="5888708" y="5368376"/>
            <a:ext cx="304993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11.02.02.  «Техническое обслуживание и ремонт радиоэлектронной техники»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824" y="5603320"/>
            <a:ext cx="184731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0982" y="4714884"/>
            <a:ext cx="2880319" cy="20250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ПМ.02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МДК 02.02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Методы настройки и регулировки устройств и блоков радиоэлектронных устройств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 flipH="1">
            <a:off x="5715008" y="4643446"/>
            <a:ext cx="34740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108148" y="997625"/>
            <a:ext cx="362833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5669598" y="2252140"/>
            <a:ext cx="62945" cy="2353719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stCxn id="1041" idx="3"/>
            <a:endCxn id="1055" idx="1"/>
          </p:cNvCxnSpPr>
          <p:nvPr/>
        </p:nvCxnSpPr>
        <p:spPr>
          <a:xfrm>
            <a:off x="5370202" y="944724"/>
            <a:ext cx="509283" cy="19454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741366" y="1954897"/>
            <a:ext cx="260824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Вычислительная 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Техника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492611" y="1842683"/>
            <a:ext cx="2880320" cy="837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Вычислительная техника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5666517" y="2290521"/>
            <a:ext cx="535633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5731860" y="4618208"/>
            <a:ext cx="0" cy="88626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5715008" y="5520801"/>
            <a:ext cx="347401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>
            <a:endCxn id="39" idx="1"/>
          </p:cNvCxnSpPr>
          <p:nvPr/>
        </p:nvCxnSpPr>
        <p:spPr>
          <a:xfrm>
            <a:off x="2108148" y="2261664"/>
            <a:ext cx="384463" cy="1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3998766" y="3244334"/>
            <a:ext cx="24878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26282F"/>
                </a:solidFill>
                <a:latin typeface="Arial"/>
                <a:ea typeface="Times New Roman"/>
              </a:rPr>
              <a:t> 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5508909" y="2034955"/>
            <a:ext cx="62945" cy="369245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595620" y="5727405"/>
            <a:ext cx="410695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14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ln w="28575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lvl="0">
              <a:spcBef>
                <a:spcPts val="0"/>
              </a:spcBef>
              <a:buClrTx/>
              <a:buSzTx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Учебная деятельность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01" y="-97434"/>
            <a:ext cx="9504363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97434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23735256"/>
            <a:ext cx="2700300" cy="340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174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789"/>
            <a:ext cx="7467600" cy="102494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9" y="-171400"/>
            <a:ext cx="95043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22414"/>
            <a:ext cx="1285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046091"/>
              </p:ext>
            </p:extLst>
          </p:nvPr>
        </p:nvGraphicFramePr>
        <p:xfrm>
          <a:off x="391317" y="2204864"/>
          <a:ext cx="8362950" cy="4484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3568" y="1169812"/>
            <a:ext cx="79928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освоения обучающимися образовательных программ по итогам мониторинга системы образования</a:t>
            </a:r>
            <a:endParaRPr lang="ru-RU" sz="240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94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82700"/>
            <a:ext cx="7859216" cy="6740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242852"/>
                </a:solidFill>
                <a:latin typeface="Times New Roman" pitchFamily="18" charset="0"/>
                <a:cs typeface="Times New Roman" pitchFamily="18" charset="0"/>
              </a:rPr>
              <a:t>       Результаты учебной деятельности по итогам мониторинга ПОО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771" y="-171400"/>
            <a:ext cx="94615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77097685"/>
              </p:ext>
            </p:extLst>
          </p:nvPr>
        </p:nvGraphicFramePr>
        <p:xfrm>
          <a:off x="611560" y="1700808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06014"/>
            <a:ext cx="1224136" cy="1231843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0869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олнцестояние">
  <a:themeElements>
    <a:clrScheme name="Другая 4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3E75"/>
      </a:accent4>
      <a:accent5>
        <a:srgbClr val="738AC8"/>
      </a:accent5>
      <a:accent6>
        <a:srgbClr val="007DEA"/>
      </a:accent6>
      <a:hlink>
        <a:srgbClr val="EB8803"/>
      </a:hlink>
      <a:folHlink>
        <a:srgbClr val="00192E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Солнцестояние">
  <a:themeElements>
    <a:clrScheme name="Другая 4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3E75"/>
      </a:accent4>
      <a:accent5>
        <a:srgbClr val="738AC8"/>
      </a:accent5>
      <a:accent6>
        <a:srgbClr val="007DEA"/>
      </a:accent6>
      <a:hlink>
        <a:srgbClr val="EB8803"/>
      </a:hlink>
      <a:folHlink>
        <a:srgbClr val="00192E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Эрке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Эрке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Эрке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 2">
    <a:majorFont>
      <a:latin typeface="Calibri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ambria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Эркер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Стандартная 2">
    <a:majorFont>
      <a:latin typeface="Calibri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ambria"/>
      <a:ea typeface=""/>
      <a:cs typeface=""/>
      <a:font script="Jpan" typeface="HG明朝B"/>
      <a:font script="Hang" typeface="맑은 고딕"/>
      <a:font script="Hans" typeface="黑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Эркер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9930</TotalTime>
  <Words>2843</Words>
  <Application>Microsoft Office PowerPoint</Application>
  <PresentationFormat>Экран (4:3)</PresentationFormat>
  <Paragraphs>358</Paragraphs>
  <Slides>48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70" baseType="lpstr">
      <vt:lpstr>Arial</vt:lpstr>
      <vt:lpstr>Bahnschrift Light</vt:lpstr>
      <vt:lpstr>Bahnschrift Light SemiCondensed</vt:lpstr>
      <vt:lpstr>Bahnschrift SemiBold</vt:lpstr>
      <vt:lpstr>Book Antiqua</vt:lpstr>
      <vt:lpstr>Calibri</vt:lpstr>
      <vt:lpstr>Cambria</vt:lpstr>
      <vt:lpstr>Century Schoolbook</vt:lpstr>
      <vt:lpstr>Corbel</vt:lpstr>
      <vt:lpstr>Gill Sans MT</vt:lpstr>
      <vt:lpstr>Times New Roman</vt:lpstr>
      <vt:lpstr>Trebuchet MS</vt:lpstr>
      <vt:lpstr>Verdana</vt:lpstr>
      <vt:lpstr>Wingdings</vt:lpstr>
      <vt:lpstr>Wingdings 2</vt:lpstr>
      <vt:lpstr>Эркер</vt:lpstr>
      <vt:lpstr>Солнцестояние</vt:lpstr>
      <vt:lpstr>5_Солнцестояние</vt:lpstr>
      <vt:lpstr>1_Эркер</vt:lpstr>
      <vt:lpstr>3_Эркер</vt:lpstr>
      <vt:lpstr>4_Эркер</vt:lpstr>
      <vt:lpstr>Foxit PDF Document</vt:lpstr>
      <vt:lpstr> </vt:lpstr>
      <vt:lpstr>        Я радуюсь успехам студентов, постоянно делюсь своим  опытом, прививая им профессиональный интерес, ищу все новые формы общения.  Я благодарна им  в своем развитии, ведь они постоянно заставляют нас быть в тонусе, в ритме   профессионального поиска.</vt:lpstr>
      <vt:lpstr>Сообщаю о себе следующие сведения: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Результаты учебной деятельности по итогам мониторинга ПОО</vt:lpstr>
      <vt:lpstr>       Результаты учебной деятельности по итогам мониторинга ПОО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Использование новых образовательных технологий</vt:lpstr>
      <vt:lpstr>   Цифровые образовательные ресурсы</vt:lpstr>
      <vt:lpstr>   Информационно-методический ресурс дисциплины     «Электронная техника» - do.yakse. ru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                                                                                   Экспертная работа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Участие в профессиональных конкурсах педагогического мастерства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ИОННЫЕ ПРИБОРЫ</dc:title>
  <dc:creator>Компьютер</dc:creator>
  <cp:lastModifiedBy>Сардана Михайловна</cp:lastModifiedBy>
  <cp:revision>365</cp:revision>
  <dcterms:modified xsi:type="dcterms:W3CDTF">2021-12-09T00:40:43Z</dcterms:modified>
</cp:coreProperties>
</file>